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0DFC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45064" y="6107760"/>
            <a:ext cx="1432864" cy="61408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40820" y="1544304"/>
            <a:ext cx="8710358" cy="3270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F7F7F"/>
                </a:solidFill>
                <a:latin typeface="Lucida Sans"/>
                <a:cs typeface="Lucida Sans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pc="-30"/>
              <a:t>Dept</a:t>
            </a:r>
            <a:r>
              <a:rPr dirty="0" spc="-90"/>
              <a:t> </a:t>
            </a:r>
            <a:r>
              <a:rPr dirty="0" spc="-45"/>
              <a:t>EECE,</a:t>
            </a:r>
            <a:r>
              <a:rPr dirty="0" spc="-85"/>
              <a:t> </a:t>
            </a:r>
            <a:r>
              <a:rPr dirty="0" spc="-50"/>
              <a:t>GST</a:t>
            </a:r>
            <a:r>
              <a:rPr dirty="0" spc="-85"/>
              <a:t> </a:t>
            </a:r>
            <a:r>
              <a:rPr dirty="0" spc="-10"/>
              <a:t>Bengaluru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Times New Roman"/>
                <a:cs typeface="Times New Roman"/>
              </a:defRPr>
            </a:lvl1pPr>
          </a:lstStyle>
          <a:p>
            <a:pPr marL="88900">
              <a:lnSpc>
                <a:spcPts val="141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F7F7F"/>
                </a:solidFill>
                <a:latin typeface="Lucida Sans"/>
                <a:cs typeface="Lucida Sans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pc="-30"/>
              <a:t>Dept</a:t>
            </a:r>
            <a:r>
              <a:rPr dirty="0" spc="-90"/>
              <a:t> </a:t>
            </a:r>
            <a:r>
              <a:rPr dirty="0" spc="-45"/>
              <a:t>EECE,</a:t>
            </a:r>
            <a:r>
              <a:rPr dirty="0" spc="-85"/>
              <a:t> </a:t>
            </a:r>
            <a:r>
              <a:rPr dirty="0" spc="-50"/>
              <a:t>GST</a:t>
            </a:r>
            <a:r>
              <a:rPr dirty="0" spc="-85"/>
              <a:t> </a:t>
            </a:r>
            <a:r>
              <a:rPr dirty="0" spc="-10"/>
              <a:t>Bengaluru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Times New Roman"/>
                <a:cs typeface="Times New Roman"/>
              </a:defRPr>
            </a:lvl1pPr>
          </a:lstStyle>
          <a:p>
            <a:pPr marL="88900">
              <a:lnSpc>
                <a:spcPts val="141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13020" y="1130373"/>
            <a:ext cx="5314315" cy="368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F7F7F"/>
                </a:solidFill>
                <a:latin typeface="Lucida Sans"/>
                <a:cs typeface="Lucida Sans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pc="-30"/>
              <a:t>Dept</a:t>
            </a:r>
            <a:r>
              <a:rPr dirty="0" spc="-90"/>
              <a:t> </a:t>
            </a:r>
            <a:r>
              <a:rPr dirty="0" spc="-45"/>
              <a:t>EECE,</a:t>
            </a:r>
            <a:r>
              <a:rPr dirty="0" spc="-85"/>
              <a:t> </a:t>
            </a:r>
            <a:r>
              <a:rPr dirty="0" spc="-50"/>
              <a:t>GST</a:t>
            </a:r>
            <a:r>
              <a:rPr dirty="0" spc="-85"/>
              <a:t> </a:t>
            </a:r>
            <a:r>
              <a:rPr dirty="0" spc="-10"/>
              <a:t>Bengaluru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Times New Roman"/>
                <a:cs typeface="Times New Roman"/>
              </a:defRPr>
            </a:lvl1pPr>
          </a:lstStyle>
          <a:p>
            <a:pPr marL="88900">
              <a:lnSpc>
                <a:spcPts val="141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F7F7F"/>
                </a:solidFill>
                <a:latin typeface="Lucida Sans"/>
                <a:cs typeface="Lucida Sans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pc="-30"/>
              <a:t>Dept</a:t>
            </a:r>
            <a:r>
              <a:rPr dirty="0" spc="-90"/>
              <a:t> </a:t>
            </a:r>
            <a:r>
              <a:rPr dirty="0" spc="-45"/>
              <a:t>EECE,</a:t>
            </a:r>
            <a:r>
              <a:rPr dirty="0" spc="-85"/>
              <a:t> </a:t>
            </a:r>
            <a:r>
              <a:rPr dirty="0" spc="-50"/>
              <a:t>GST</a:t>
            </a:r>
            <a:r>
              <a:rPr dirty="0" spc="-85"/>
              <a:t> </a:t>
            </a:r>
            <a:r>
              <a:rPr dirty="0" spc="-10"/>
              <a:t>Bengaluru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Times New Roman"/>
                <a:cs typeface="Times New Roman"/>
              </a:defRPr>
            </a:lvl1pPr>
          </a:lstStyle>
          <a:p>
            <a:pPr marL="88900">
              <a:lnSpc>
                <a:spcPts val="141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F7F7F"/>
                </a:solidFill>
                <a:latin typeface="Lucida Sans"/>
                <a:cs typeface="Lucida Sans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pc="-30"/>
              <a:t>Dept</a:t>
            </a:r>
            <a:r>
              <a:rPr dirty="0" spc="-90"/>
              <a:t> </a:t>
            </a:r>
            <a:r>
              <a:rPr dirty="0" spc="-45"/>
              <a:t>EECE,</a:t>
            </a:r>
            <a:r>
              <a:rPr dirty="0" spc="-85"/>
              <a:t> </a:t>
            </a:r>
            <a:r>
              <a:rPr dirty="0" spc="-50"/>
              <a:t>GST</a:t>
            </a:r>
            <a:r>
              <a:rPr dirty="0" spc="-85"/>
              <a:t> </a:t>
            </a:r>
            <a:r>
              <a:rPr dirty="0" spc="-10"/>
              <a:t>Bengaluru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Times New Roman"/>
                <a:cs typeface="Times New Roman"/>
              </a:defRPr>
            </a:lvl1pPr>
          </a:lstStyle>
          <a:p>
            <a:pPr marL="88900">
              <a:lnSpc>
                <a:spcPts val="141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0D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5700" y="257426"/>
            <a:ext cx="538099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9497" y="1149358"/>
            <a:ext cx="10927080" cy="450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13135" y="6234096"/>
            <a:ext cx="2818765" cy="337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7F7F7F"/>
                </a:solidFill>
                <a:latin typeface="Lucida Sans"/>
                <a:cs typeface="Lucida Sans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pc="-30"/>
              <a:t>Dept</a:t>
            </a:r>
            <a:r>
              <a:rPr dirty="0" spc="-90"/>
              <a:t> </a:t>
            </a:r>
            <a:r>
              <a:rPr dirty="0" spc="-45"/>
              <a:t>EECE,</a:t>
            </a:r>
            <a:r>
              <a:rPr dirty="0" spc="-85"/>
              <a:t> </a:t>
            </a:r>
            <a:r>
              <a:rPr dirty="0" spc="-50"/>
              <a:t>GST</a:t>
            </a:r>
            <a:r>
              <a:rPr dirty="0" spc="-85"/>
              <a:t> </a:t>
            </a:r>
            <a:r>
              <a:rPr dirty="0" spc="-10"/>
              <a:t>Bengaluru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935841" y="6583967"/>
            <a:ext cx="2159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78787"/>
                </a:solidFill>
                <a:latin typeface="Times New Roman"/>
                <a:cs typeface="Times New Roman"/>
              </a:defRPr>
            </a:lvl1pPr>
          </a:lstStyle>
          <a:p>
            <a:pPr marL="88900">
              <a:lnSpc>
                <a:spcPts val="141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hyperlink" Target="http://www.gitam.edu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scholar.google.com/scholar?hl=en&amp;as_sdt=0%2C5&amp;q=Power%2BReduction%2BThrough%2BRTL%2BClock%2BGating&amp;btnG" TargetMode="External"/><Relationship Id="rId4" Type="http://schemas.openxmlformats.org/officeDocument/2006/relationships/hyperlink" Target="https://scholar.google.com/scholar?hl=en&amp;as_sdt=0%2C5&amp;q=Enhanced%2Bclock%2Bgating%2Btechnique%2Bfor%2Bpower%2Boptimization%2Bin%2BSRAM%2Band%2BSequential%2Bcircuit%E2%80%9D&amp;btnG" TargetMode="External"/><Relationship Id="rId5" Type="http://schemas.openxmlformats.org/officeDocument/2006/relationships/hyperlink" Target="https://scholar.google.com/scholar?hl=en&amp;as_sdt=0%2C5&amp;q=Implementation%2Bof%2Badaptive%2Bclock%2Bgating%2Btechnique%2Bfor%2BLow%2Bpower%2Bcircuits%2B%E2%80%93%2BA%2BReview&amp;btnG" TargetMode="External"/><Relationship Id="rId6" Type="http://schemas.openxmlformats.org/officeDocument/2006/relationships/hyperlink" Target="https://ieeexplore.ieee.org/document/8587596" TargetMode="External"/><Relationship Id="rId7" Type="http://schemas.openxmlformats.org/officeDocument/2006/relationships/hyperlink" Target="https://ieeexplore.ieee.org/document/9376565" TargetMode="External"/><Relationship Id="rId8" Type="http://schemas.openxmlformats.org/officeDocument/2006/relationships/hyperlink" Target="https://ieeexplore.ieee.org/document/6139440" TargetMode="External"/><Relationship Id="rId9" Type="http://schemas.openxmlformats.org/officeDocument/2006/relationships/hyperlink" Target="https://ieeexplore.ieee.org/document/8544281" TargetMode="Externa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hyperlink" Target="https://ieeexplore.ieee.org/document/9376565" TargetMode="External"/><Relationship Id="rId4" Type="http://schemas.openxmlformats.org/officeDocument/2006/relationships/hyperlink" Target="https://ieeexplore.ieee.org/document/7226204" TargetMode="External"/><Relationship Id="rId5" Type="http://schemas.openxmlformats.org/officeDocument/2006/relationships/hyperlink" Target="https://ieeexplore.ieee.org/document/6922241" TargetMode="External"/><Relationship Id="rId6" Type="http://schemas.openxmlformats.org/officeDocument/2006/relationships/hyperlink" Target="https://ieeexplore.ieee.org/document/6658028" TargetMode="External"/><Relationship Id="rId7" Type="http://schemas.openxmlformats.org/officeDocument/2006/relationships/hyperlink" Target="https://ieeexplore.ieee.org/document/10958909" TargetMode="External"/><Relationship Id="rId8" Type="http://schemas.openxmlformats.org/officeDocument/2006/relationships/hyperlink" Target="https://ieeexplore.ieee.org/document/11042123" TargetMode="Externa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ocs.amd.com/v/u/en-US/ds181_Artix_7_Data_Sheet" TargetMode="External"/><Relationship Id="rId3" Type="http://schemas.openxmlformats.org/officeDocument/2006/relationships/image" Target="../media/image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ucidchart.com/pages/examples/uml_diagram_tool" TargetMode="Externa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25835" y="6246796"/>
            <a:ext cx="11575415" cy="31178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11475720" algn="l"/>
              </a:tabLst>
            </a:pPr>
            <a:r>
              <a:rPr dirty="0" sz="1800" spc="-30">
                <a:solidFill>
                  <a:srgbClr val="7F7F7F"/>
                </a:solidFill>
                <a:latin typeface="Lucida Sans"/>
                <a:cs typeface="Lucida Sans"/>
              </a:rPr>
              <a:t>Dept</a:t>
            </a:r>
            <a:r>
              <a:rPr dirty="0" sz="1800" spc="-90">
                <a:solidFill>
                  <a:srgbClr val="7F7F7F"/>
                </a:solidFill>
                <a:latin typeface="Lucida Sans"/>
                <a:cs typeface="Lucida Sans"/>
              </a:rPr>
              <a:t> </a:t>
            </a:r>
            <a:r>
              <a:rPr dirty="0" sz="1800" spc="-45">
                <a:solidFill>
                  <a:srgbClr val="7F7F7F"/>
                </a:solidFill>
                <a:latin typeface="Lucida Sans"/>
                <a:cs typeface="Lucida Sans"/>
              </a:rPr>
              <a:t>EECE,</a:t>
            </a:r>
            <a:r>
              <a:rPr dirty="0" sz="1800" spc="-85">
                <a:solidFill>
                  <a:srgbClr val="7F7F7F"/>
                </a:solidFill>
                <a:latin typeface="Lucida Sans"/>
                <a:cs typeface="Lucida Sans"/>
              </a:rPr>
              <a:t> </a:t>
            </a:r>
            <a:r>
              <a:rPr dirty="0" sz="1800" spc="-50">
                <a:solidFill>
                  <a:srgbClr val="7F7F7F"/>
                </a:solidFill>
                <a:latin typeface="Lucida Sans"/>
                <a:cs typeface="Lucida Sans"/>
              </a:rPr>
              <a:t>GST</a:t>
            </a:r>
            <a:r>
              <a:rPr dirty="0" sz="1800" spc="-85">
                <a:solidFill>
                  <a:srgbClr val="7F7F7F"/>
                </a:solidFill>
                <a:latin typeface="Lucida Sans"/>
                <a:cs typeface="Lucida Sans"/>
              </a:rPr>
              <a:t> </a:t>
            </a:r>
            <a:r>
              <a:rPr dirty="0" sz="1800" spc="-10">
                <a:solidFill>
                  <a:srgbClr val="7F7F7F"/>
                </a:solidFill>
                <a:latin typeface="Lucida Sans"/>
                <a:cs typeface="Lucida Sans"/>
              </a:rPr>
              <a:t>Bengaluru</a:t>
            </a:r>
            <a:r>
              <a:rPr dirty="0" sz="1800">
                <a:solidFill>
                  <a:srgbClr val="7F7F7F"/>
                </a:solidFill>
                <a:latin typeface="Lucida Sans"/>
                <a:cs typeface="Lucida Sans"/>
              </a:rPr>
              <a:t>	</a:t>
            </a:r>
            <a:r>
              <a:rPr dirty="0" baseline="15873" sz="2100" spc="-75">
                <a:latin typeface="Arial"/>
                <a:cs typeface="Arial"/>
              </a:rPr>
              <a:t>1</a:t>
            </a:r>
            <a:endParaRPr baseline="15873" sz="21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1273"/>
            <a:ext cx="12191999" cy="671672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575287" y="6178689"/>
            <a:ext cx="10674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www.gitam.edu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8670" y="5215826"/>
            <a:ext cx="323126" cy="16226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982798" y="3170072"/>
            <a:ext cx="5942330" cy="1288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800" spc="-235">
                <a:solidFill>
                  <a:srgbClr val="007068"/>
                </a:solidFill>
                <a:latin typeface="Arial Black"/>
                <a:cs typeface="Arial Black"/>
              </a:rPr>
              <a:t>GITAM</a:t>
            </a:r>
            <a:r>
              <a:rPr dirty="0" sz="2800" spc="-150">
                <a:solidFill>
                  <a:srgbClr val="007068"/>
                </a:solidFill>
                <a:latin typeface="Arial Black"/>
                <a:cs typeface="Arial Black"/>
              </a:rPr>
              <a:t> </a:t>
            </a:r>
            <a:r>
              <a:rPr dirty="0" sz="2800" spc="-145">
                <a:solidFill>
                  <a:srgbClr val="007068"/>
                </a:solidFill>
                <a:latin typeface="Arial Black"/>
                <a:cs typeface="Arial Black"/>
              </a:rPr>
              <a:t>(Deemed-</a:t>
            </a:r>
            <a:r>
              <a:rPr dirty="0" sz="2800" spc="-80">
                <a:solidFill>
                  <a:srgbClr val="007068"/>
                </a:solidFill>
                <a:latin typeface="Arial Black"/>
                <a:cs typeface="Arial Black"/>
              </a:rPr>
              <a:t>to-</a:t>
            </a:r>
            <a:r>
              <a:rPr dirty="0" sz="2800" spc="-160">
                <a:solidFill>
                  <a:srgbClr val="007068"/>
                </a:solidFill>
                <a:latin typeface="Arial Black"/>
                <a:cs typeface="Arial Black"/>
              </a:rPr>
              <a:t>be)</a:t>
            </a:r>
            <a:r>
              <a:rPr dirty="0" sz="2800" spc="-150">
                <a:solidFill>
                  <a:srgbClr val="007068"/>
                </a:solidFill>
                <a:latin typeface="Arial Black"/>
                <a:cs typeface="Arial Black"/>
              </a:rPr>
              <a:t> </a:t>
            </a:r>
            <a:r>
              <a:rPr dirty="0" sz="2800" spc="-95">
                <a:solidFill>
                  <a:srgbClr val="007068"/>
                </a:solidFill>
                <a:latin typeface="Arial Black"/>
                <a:cs typeface="Arial Black"/>
              </a:rPr>
              <a:t>University</a:t>
            </a:r>
            <a:endParaRPr sz="2800">
              <a:latin typeface="Arial Black"/>
              <a:cs typeface="Arial Black"/>
            </a:endParaRPr>
          </a:p>
          <a:p>
            <a:pPr algn="ctr" marL="771525" marR="770255">
              <a:lnSpc>
                <a:spcPct val="100000"/>
              </a:lnSpc>
              <a:spcBef>
                <a:spcPts val="2265"/>
              </a:spcBef>
            </a:pPr>
            <a:r>
              <a:rPr dirty="0" sz="1800" b="1">
                <a:solidFill>
                  <a:srgbClr val="272727"/>
                </a:solidFill>
                <a:latin typeface="Arial"/>
                <a:cs typeface="Arial"/>
              </a:rPr>
              <a:t>Department</a:t>
            </a:r>
            <a:r>
              <a:rPr dirty="0" sz="1800" spc="-35" b="1">
                <a:solidFill>
                  <a:srgbClr val="272727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72727"/>
                </a:solidFill>
                <a:latin typeface="Arial"/>
                <a:cs typeface="Arial"/>
              </a:rPr>
              <a:t>of</a:t>
            </a:r>
            <a:r>
              <a:rPr dirty="0" sz="1800" spc="-30" b="1">
                <a:solidFill>
                  <a:srgbClr val="272727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72727"/>
                </a:solidFill>
                <a:latin typeface="Arial"/>
                <a:cs typeface="Arial"/>
              </a:rPr>
              <a:t>Electrical</a:t>
            </a:r>
            <a:r>
              <a:rPr dirty="0" sz="1800" spc="-30" b="1">
                <a:solidFill>
                  <a:srgbClr val="272727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72727"/>
                </a:solidFill>
                <a:latin typeface="Arial"/>
                <a:cs typeface="Arial"/>
              </a:rPr>
              <a:t>Electronics</a:t>
            </a:r>
            <a:r>
              <a:rPr dirty="0" sz="1800" spc="-30" b="1">
                <a:solidFill>
                  <a:srgbClr val="272727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272727"/>
                </a:solidFill>
                <a:latin typeface="Arial"/>
                <a:cs typeface="Arial"/>
              </a:rPr>
              <a:t>and </a:t>
            </a:r>
            <a:r>
              <a:rPr dirty="0" sz="1800" b="1">
                <a:solidFill>
                  <a:srgbClr val="272727"/>
                </a:solidFill>
                <a:latin typeface="Arial"/>
                <a:cs typeface="Arial"/>
              </a:rPr>
              <a:t>Communication</a:t>
            </a:r>
            <a:r>
              <a:rPr dirty="0" sz="1800" spc="-90" b="1">
                <a:solidFill>
                  <a:srgbClr val="272727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272727"/>
                </a:solidFill>
                <a:latin typeface="Arial"/>
                <a:cs typeface="Arial"/>
              </a:rPr>
              <a:t>Engineering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26305" y="4700003"/>
            <a:ext cx="12014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272727"/>
                </a:solidFill>
                <a:latin typeface="Arial"/>
                <a:cs typeface="Arial"/>
              </a:rPr>
              <a:t>Project</a:t>
            </a:r>
            <a:r>
              <a:rPr dirty="0" sz="1400" spc="-15" b="1">
                <a:solidFill>
                  <a:srgbClr val="2727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272727"/>
                </a:solidFill>
                <a:latin typeface="Arial"/>
                <a:cs typeface="Arial"/>
              </a:rPr>
              <a:t>Team: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26305" y="5126723"/>
            <a:ext cx="414401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dirty="0" sz="1400" b="1">
                <a:solidFill>
                  <a:srgbClr val="272727"/>
                </a:solidFill>
                <a:latin typeface="Arial"/>
                <a:cs typeface="Arial"/>
              </a:rPr>
              <a:t>Nukala</a:t>
            </a:r>
            <a:r>
              <a:rPr dirty="0" sz="1400" spc="-15" b="1">
                <a:solidFill>
                  <a:srgbClr val="2727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72727"/>
                </a:solidFill>
                <a:latin typeface="Arial"/>
                <a:cs typeface="Arial"/>
              </a:rPr>
              <a:t>Naga</a:t>
            </a:r>
            <a:r>
              <a:rPr dirty="0" sz="1400" spc="-10" b="1">
                <a:solidFill>
                  <a:srgbClr val="2727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72727"/>
                </a:solidFill>
                <a:latin typeface="Arial"/>
                <a:cs typeface="Arial"/>
              </a:rPr>
              <a:t>Jyoshika</a:t>
            </a:r>
            <a:r>
              <a:rPr dirty="0" sz="1400" spc="-10" b="1">
                <a:solidFill>
                  <a:srgbClr val="2727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72727"/>
                </a:solidFill>
                <a:latin typeface="Arial"/>
                <a:cs typeface="Arial"/>
              </a:rPr>
              <a:t>–</a:t>
            </a:r>
            <a:r>
              <a:rPr dirty="0" sz="1400" spc="-10" b="1">
                <a:solidFill>
                  <a:srgbClr val="272727"/>
                </a:solidFill>
                <a:latin typeface="Arial"/>
                <a:cs typeface="Arial"/>
              </a:rPr>
              <a:t> BU22EECE0100489</a:t>
            </a:r>
            <a:endParaRPr sz="14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400" b="1">
                <a:solidFill>
                  <a:srgbClr val="272727"/>
                </a:solidFill>
                <a:latin typeface="Arial"/>
                <a:cs typeface="Arial"/>
              </a:rPr>
              <a:t>Poojala</a:t>
            </a:r>
            <a:r>
              <a:rPr dirty="0" sz="1400" spc="-10" b="1">
                <a:solidFill>
                  <a:srgbClr val="2727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72727"/>
                </a:solidFill>
                <a:latin typeface="Arial"/>
                <a:cs typeface="Arial"/>
              </a:rPr>
              <a:t>Renuka</a:t>
            </a:r>
            <a:r>
              <a:rPr dirty="0" sz="1400" spc="-10" b="1">
                <a:solidFill>
                  <a:srgbClr val="2727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72727"/>
                </a:solidFill>
                <a:latin typeface="Arial"/>
                <a:cs typeface="Arial"/>
              </a:rPr>
              <a:t>–</a:t>
            </a:r>
            <a:r>
              <a:rPr dirty="0" sz="1400" spc="-10" b="1">
                <a:solidFill>
                  <a:srgbClr val="272727"/>
                </a:solidFill>
                <a:latin typeface="Arial"/>
                <a:cs typeface="Arial"/>
              </a:rPr>
              <a:t> BU22EECE0100491</a:t>
            </a:r>
            <a:endParaRPr sz="14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400" b="1">
                <a:solidFill>
                  <a:srgbClr val="272727"/>
                </a:solidFill>
                <a:latin typeface="Arial"/>
                <a:cs typeface="Arial"/>
              </a:rPr>
              <a:t>Md.</a:t>
            </a:r>
            <a:r>
              <a:rPr dirty="0" sz="1400" spc="-15" b="1">
                <a:solidFill>
                  <a:srgbClr val="2727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72727"/>
                </a:solidFill>
                <a:latin typeface="Arial"/>
                <a:cs typeface="Arial"/>
              </a:rPr>
              <a:t>Sameena</a:t>
            </a:r>
            <a:r>
              <a:rPr dirty="0" sz="1400" spc="-15" b="1">
                <a:solidFill>
                  <a:srgbClr val="2727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72727"/>
                </a:solidFill>
                <a:latin typeface="Arial"/>
                <a:cs typeface="Arial"/>
              </a:rPr>
              <a:t>Thasleem</a:t>
            </a:r>
            <a:r>
              <a:rPr dirty="0" sz="1400" spc="-15" b="1">
                <a:solidFill>
                  <a:srgbClr val="2727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72727"/>
                </a:solidFill>
                <a:latin typeface="Arial"/>
                <a:cs typeface="Arial"/>
              </a:rPr>
              <a:t>–</a:t>
            </a:r>
            <a:r>
              <a:rPr dirty="0" sz="1400" spc="-10" b="1">
                <a:solidFill>
                  <a:srgbClr val="272727"/>
                </a:solidFill>
                <a:latin typeface="Arial"/>
                <a:cs typeface="Arial"/>
              </a:rPr>
              <a:t> BU22EECE0100497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977858" y="4837620"/>
            <a:ext cx="13290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272727"/>
                </a:solidFill>
                <a:latin typeface="Arial"/>
                <a:cs typeface="Arial"/>
              </a:rPr>
              <a:t>Project</a:t>
            </a:r>
            <a:r>
              <a:rPr dirty="0" sz="1400" spc="-15" b="1">
                <a:solidFill>
                  <a:srgbClr val="2727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272727"/>
                </a:solidFill>
                <a:latin typeface="Arial"/>
                <a:cs typeface="Arial"/>
              </a:rPr>
              <a:t>Mentor: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421400" y="5050980"/>
            <a:ext cx="18821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</a:tabLst>
            </a:pPr>
            <a:r>
              <a:rPr dirty="0" sz="1400">
                <a:latin typeface="Arial"/>
                <a:cs typeface="Arial"/>
              </a:rPr>
              <a:t>Shatadal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Chatterjee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977858" y="5264340"/>
            <a:ext cx="15367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272727"/>
                </a:solidFill>
                <a:latin typeface="Arial"/>
                <a:cs typeface="Arial"/>
              </a:rPr>
              <a:t>Project</a:t>
            </a:r>
            <a:r>
              <a:rPr dirty="0" sz="1400" spc="10" b="1">
                <a:solidFill>
                  <a:srgbClr val="2727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272727"/>
                </a:solidFill>
                <a:latin typeface="Arial"/>
                <a:cs typeface="Arial"/>
              </a:rPr>
              <a:t>In-charge: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624159" y="5477700"/>
            <a:ext cx="14770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345" indent="-334645">
              <a:lnSpc>
                <a:spcPct val="100000"/>
              </a:lnSpc>
              <a:spcBef>
                <a:spcPts val="100"/>
              </a:spcBef>
              <a:buChar char="•"/>
              <a:tabLst>
                <a:tab pos="347345" algn="l"/>
              </a:tabLst>
            </a:pPr>
            <a:r>
              <a:rPr dirty="0" sz="1400">
                <a:latin typeface="Arial"/>
                <a:cs typeface="Arial"/>
              </a:rPr>
              <a:t>Kshitij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Shakya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21052" y="1778685"/>
            <a:ext cx="7155180" cy="2018664"/>
            <a:chOff x="121052" y="1778685"/>
            <a:chExt cx="7155180" cy="2018664"/>
          </a:xfrm>
        </p:grpSpPr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1349" y="1778685"/>
              <a:ext cx="2674632" cy="124566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33752" y="2965411"/>
              <a:ext cx="2432050" cy="819150"/>
            </a:xfrm>
            <a:custGeom>
              <a:avLst/>
              <a:gdLst/>
              <a:ahLst/>
              <a:cxnLst/>
              <a:rect l="l" t="t" r="r" b="b"/>
              <a:pathLst>
                <a:path w="2432050" h="819150">
                  <a:moveTo>
                    <a:pt x="2295563" y="0"/>
                  </a:moveTo>
                  <a:lnTo>
                    <a:pt x="136486" y="0"/>
                  </a:lnTo>
                  <a:lnTo>
                    <a:pt x="93540" y="7006"/>
                  </a:lnTo>
                  <a:lnTo>
                    <a:pt x="56097" y="26478"/>
                  </a:lnTo>
                  <a:lnTo>
                    <a:pt x="26479" y="56095"/>
                  </a:lnTo>
                  <a:lnTo>
                    <a:pt x="7006" y="93538"/>
                  </a:lnTo>
                  <a:lnTo>
                    <a:pt x="0" y="136486"/>
                  </a:lnTo>
                  <a:lnTo>
                    <a:pt x="0" y="682421"/>
                  </a:lnTo>
                  <a:lnTo>
                    <a:pt x="7006" y="725365"/>
                  </a:lnTo>
                  <a:lnTo>
                    <a:pt x="26479" y="762807"/>
                  </a:lnTo>
                  <a:lnTo>
                    <a:pt x="56097" y="792426"/>
                  </a:lnTo>
                  <a:lnTo>
                    <a:pt x="93540" y="811901"/>
                  </a:lnTo>
                  <a:lnTo>
                    <a:pt x="136486" y="818908"/>
                  </a:lnTo>
                  <a:lnTo>
                    <a:pt x="2295563" y="818908"/>
                  </a:lnTo>
                  <a:lnTo>
                    <a:pt x="2338511" y="811901"/>
                  </a:lnTo>
                  <a:lnTo>
                    <a:pt x="2375954" y="792426"/>
                  </a:lnTo>
                  <a:lnTo>
                    <a:pt x="2405571" y="762807"/>
                  </a:lnTo>
                  <a:lnTo>
                    <a:pt x="2425043" y="725365"/>
                  </a:lnTo>
                  <a:lnTo>
                    <a:pt x="2432050" y="682421"/>
                  </a:lnTo>
                  <a:lnTo>
                    <a:pt x="2432050" y="136486"/>
                  </a:lnTo>
                  <a:lnTo>
                    <a:pt x="2425043" y="93538"/>
                  </a:lnTo>
                  <a:lnTo>
                    <a:pt x="2405571" y="56095"/>
                  </a:lnTo>
                  <a:lnTo>
                    <a:pt x="2375954" y="26478"/>
                  </a:lnTo>
                  <a:lnTo>
                    <a:pt x="2338511" y="7006"/>
                  </a:lnTo>
                  <a:lnTo>
                    <a:pt x="2295563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33752" y="2965411"/>
              <a:ext cx="2432050" cy="819150"/>
            </a:xfrm>
            <a:custGeom>
              <a:avLst/>
              <a:gdLst/>
              <a:ahLst/>
              <a:cxnLst/>
              <a:rect l="l" t="t" r="r" b="b"/>
              <a:pathLst>
                <a:path w="2432050" h="819150">
                  <a:moveTo>
                    <a:pt x="0" y="136486"/>
                  </a:moveTo>
                  <a:lnTo>
                    <a:pt x="7006" y="93538"/>
                  </a:lnTo>
                  <a:lnTo>
                    <a:pt x="26479" y="56095"/>
                  </a:lnTo>
                  <a:lnTo>
                    <a:pt x="56097" y="26478"/>
                  </a:lnTo>
                  <a:lnTo>
                    <a:pt x="93540" y="7006"/>
                  </a:lnTo>
                  <a:lnTo>
                    <a:pt x="136486" y="0"/>
                  </a:lnTo>
                  <a:lnTo>
                    <a:pt x="2295563" y="0"/>
                  </a:lnTo>
                  <a:lnTo>
                    <a:pt x="2338511" y="7006"/>
                  </a:lnTo>
                  <a:lnTo>
                    <a:pt x="2375954" y="26478"/>
                  </a:lnTo>
                  <a:lnTo>
                    <a:pt x="2405571" y="56095"/>
                  </a:lnTo>
                  <a:lnTo>
                    <a:pt x="2425043" y="93538"/>
                  </a:lnTo>
                  <a:lnTo>
                    <a:pt x="2432050" y="136486"/>
                  </a:lnTo>
                  <a:lnTo>
                    <a:pt x="2432050" y="682421"/>
                  </a:lnTo>
                  <a:lnTo>
                    <a:pt x="2425043" y="725365"/>
                  </a:lnTo>
                  <a:lnTo>
                    <a:pt x="2405571" y="762807"/>
                  </a:lnTo>
                  <a:lnTo>
                    <a:pt x="2375954" y="792426"/>
                  </a:lnTo>
                  <a:lnTo>
                    <a:pt x="2338511" y="811901"/>
                  </a:lnTo>
                  <a:lnTo>
                    <a:pt x="2295563" y="818908"/>
                  </a:lnTo>
                  <a:lnTo>
                    <a:pt x="136486" y="818908"/>
                  </a:lnTo>
                  <a:lnTo>
                    <a:pt x="93540" y="811901"/>
                  </a:lnTo>
                  <a:lnTo>
                    <a:pt x="56097" y="792426"/>
                  </a:lnTo>
                  <a:lnTo>
                    <a:pt x="26479" y="762807"/>
                  </a:lnTo>
                  <a:lnTo>
                    <a:pt x="7006" y="725365"/>
                  </a:lnTo>
                  <a:lnTo>
                    <a:pt x="0" y="682421"/>
                  </a:lnTo>
                  <a:lnTo>
                    <a:pt x="0" y="136486"/>
                  </a:lnTo>
                  <a:close/>
                </a:path>
              </a:pathLst>
            </a:custGeom>
            <a:ln w="25399">
              <a:solidFill>
                <a:srgbClr val="9F41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3615597" y="601741"/>
            <a:ext cx="397573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7355" marR="5080" indent="-41529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007068"/>
                </a:solidFill>
                <a:latin typeface="Arial"/>
                <a:cs typeface="Arial"/>
              </a:rPr>
              <a:t>Low</a:t>
            </a:r>
            <a:r>
              <a:rPr dirty="0" sz="2800" spc="-50" b="1">
                <a:solidFill>
                  <a:srgbClr val="007068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7068"/>
                </a:solidFill>
                <a:latin typeface="Arial"/>
                <a:cs typeface="Arial"/>
              </a:rPr>
              <a:t>Power</a:t>
            </a:r>
            <a:r>
              <a:rPr dirty="0" sz="2800" spc="-45" b="1">
                <a:solidFill>
                  <a:srgbClr val="007068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7068"/>
                </a:solidFill>
                <a:latin typeface="Arial"/>
                <a:cs typeface="Arial"/>
              </a:rPr>
              <a:t>RTL</a:t>
            </a:r>
            <a:r>
              <a:rPr dirty="0" sz="2800" spc="-50" b="1">
                <a:solidFill>
                  <a:srgbClr val="007068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007068"/>
                </a:solidFill>
                <a:latin typeface="Arial"/>
                <a:cs typeface="Arial"/>
              </a:rPr>
              <a:t>Design </a:t>
            </a:r>
            <a:r>
              <a:rPr dirty="0" sz="2800" b="1">
                <a:solidFill>
                  <a:srgbClr val="007068"/>
                </a:solidFill>
                <a:latin typeface="Arial"/>
                <a:cs typeface="Arial"/>
              </a:rPr>
              <a:t>using</a:t>
            </a:r>
            <a:r>
              <a:rPr dirty="0" sz="2800" spc="-85" b="1">
                <a:solidFill>
                  <a:srgbClr val="007068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7068"/>
                </a:solidFill>
                <a:latin typeface="Arial"/>
                <a:cs typeface="Arial"/>
              </a:rPr>
              <a:t>clock</a:t>
            </a:r>
            <a:r>
              <a:rPr dirty="0" sz="2800" spc="-80" b="1">
                <a:solidFill>
                  <a:srgbClr val="007068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007068"/>
                </a:solidFill>
                <a:latin typeface="Arial"/>
                <a:cs typeface="Arial"/>
              </a:rPr>
              <a:t>gating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344482" y="159504"/>
            <a:ext cx="118237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40" b="0">
                <a:solidFill>
                  <a:srgbClr val="007068"/>
                </a:solidFill>
                <a:latin typeface="Arial Black"/>
                <a:cs typeface="Arial Black"/>
              </a:rPr>
              <a:t>Review-</a:t>
            </a:r>
            <a:r>
              <a:rPr dirty="0" sz="2000" spc="-65" b="0">
                <a:solidFill>
                  <a:srgbClr val="007068"/>
                </a:solidFill>
                <a:latin typeface="Arial Black"/>
                <a:cs typeface="Arial Black"/>
              </a:rPr>
              <a:t>II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82815" y="3223323"/>
            <a:ext cx="1534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Verdana"/>
                <a:cs typeface="Verdana"/>
              </a:rPr>
              <a:t>AY</a:t>
            </a:r>
            <a:r>
              <a:rPr dirty="0" sz="1800" spc="-3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b="1">
                <a:solidFill>
                  <a:srgbClr val="FFFFFF"/>
                </a:solidFill>
                <a:latin typeface="Verdana"/>
                <a:cs typeface="Verdana"/>
              </a:rPr>
              <a:t>2025-</a:t>
            </a:r>
            <a:r>
              <a:rPr dirty="0" sz="1800" spc="-25" b="1">
                <a:solidFill>
                  <a:srgbClr val="FFFFFF"/>
                </a:solidFill>
                <a:latin typeface="Verdana"/>
                <a:cs typeface="Verdana"/>
              </a:rPr>
              <a:t>26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9275229" y="2952711"/>
            <a:ext cx="2795905" cy="844550"/>
            <a:chOff x="9275229" y="2952711"/>
            <a:chExt cx="2795905" cy="844550"/>
          </a:xfrm>
        </p:grpSpPr>
        <p:sp>
          <p:nvSpPr>
            <p:cNvPr id="21" name="object 21" descr=""/>
            <p:cNvSpPr/>
            <p:nvPr/>
          </p:nvSpPr>
          <p:spPr>
            <a:xfrm>
              <a:off x="9287929" y="2965411"/>
              <a:ext cx="2770505" cy="819150"/>
            </a:xfrm>
            <a:custGeom>
              <a:avLst/>
              <a:gdLst/>
              <a:ahLst/>
              <a:cxnLst/>
              <a:rect l="l" t="t" r="r" b="b"/>
              <a:pathLst>
                <a:path w="2770504" h="819150">
                  <a:moveTo>
                    <a:pt x="2633827" y="0"/>
                  </a:moveTo>
                  <a:lnTo>
                    <a:pt x="136486" y="0"/>
                  </a:lnTo>
                  <a:lnTo>
                    <a:pt x="93540" y="7006"/>
                  </a:lnTo>
                  <a:lnTo>
                    <a:pt x="56097" y="26478"/>
                  </a:lnTo>
                  <a:lnTo>
                    <a:pt x="26479" y="56095"/>
                  </a:lnTo>
                  <a:lnTo>
                    <a:pt x="7006" y="93538"/>
                  </a:lnTo>
                  <a:lnTo>
                    <a:pt x="0" y="136486"/>
                  </a:lnTo>
                  <a:lnTo>
                    <a:pt x="0" y="682421"/>
                  </a:lnTo>
                  <a:lnTo>
                    <a:pt x="7006" y="725365"/>
                  </a:lnTo>
                  <a:lnTo>
                    <a:pt x="26479" y="762807"/>
                  </a:lnTo>
                  <a:lnTo>
                    <a:pt x="56097" y="792426"/>
                  </a:lnTo>
                  <a:lnTo>
                    <a:pt x="93540" y="811901"/>
                  </a:lnTo>
                  <a:lnTo>
                    <a:pt x="136486" y="818908"/>
                  </a:lnTo>
                  <a:lnTo>
                    <a:pt x="2633827" y="818908"/>
                  </a:lnTo>
                  <a:lnTo>
                    <a:pt x="2676775" y="811901"/>
                  </a:lnTo>
                  <a:lnTo>
                    <a:pt x="2714218" y="792426"/>
                  </a:lnTo>
                  <a:lnTo>
                    <a:pt x="2743836" y="762807"/>
                  </a:lnTo>
                  <a:lnTo>
                    <a:pt x="2763308" y="725365"/>
                  </a:lnTo>
                  <a:lnTo>
                    <a:pt x="2770314" y="682421"/>
                  </a:lnTo>
                  <a:lnTo>
                    <a:pt x="2770314" y="136486"/>
                  </a:lnTo>
                  <a:lnTo>
                    <a:pt x="2763308" y="93538"/>
                  </a:lnTo>
                  <a:lnTo>
                    <a:pt x="2743836" y="56095"/>
                  </a:lnTo>
                  <a:lnTo>
                    <a:pt x="2714218" y="26478"/>
                  </a:lnTo>
                  <a:lnTo>
                    <a:pt x="2676775" y="7006"/>
                  </a:lnTo>
                  <a:lnTo>
                    <a:pt x="2633827" y="0"/>
                  </a:lnTo>
                  <a:close/>
                </a:path>
              </a:pathLst>
            </a:custGeom>
            <a:solidFill>
              <a:srgbClr val="EAA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287929" y="2965411"/>
              <a:ext cx="2770505" cy="819150"/>
            </a:xfrm>
            <a:custGeom>
              <a:avLst/>
              <a:gdLst/>
              <a:ahLst/>
              <a:cxnLst/>
              <a:rect l="l" t="t" r="r" b="b"/>
              <a:pathLst>
                <a:path w="2770504" h="819150">
                  <a:moveTo>
                    <a:pt x="0" y="136486"/>
                  </a:moveTo>
                  <a:lnTo>
                    <a:pt x="7006" y="93538"/>
                  </a:lnTo>
                  <a:lnTo>
                    <a:pt x="26479" y="56095"/>
                  </a:lnTo>
                  <a:lnTo>
                    <a:pt x="56097" y="26478"/>
                  </a:lnTo>
                  <a:lnTo>
                    <a:pt x="93540" y="7006"/>
                  </a:lnTo>
                  <a:lnTo>
                    <a:pt x="136486" y="0"/>
                  </a:lnTo>
                  <a:lnTo>
                    <a:pt x="2633827" y="0"/>
                  </a:lnTo>
                  <a:lnTo>
                    <a:pt x="2676775" y="7006"/>
                  </a:lnTo>
                  <a:lnTo>
                    <a:pt x="2714218" y="26478"/>
                  </a:lnTo>
                  <a:lnTo>
                    <a:pt x="2743836" y="56095"/>
                  </a:lnTo>
                  <a:lnTo>
                    <a:pt x="2763308" y="93538"/>
                  </a:lnTo>
                  <a:lnTo>
                    <a:pt x="2770314" y="136486"/>
                  </a:lnTo>
                  <a:lnTo>
                    <a:pt x="2770314" y="682421"/>
                  </a:lnTo>
                  <a:lnTo>
                    <a:pt x="2763308" y="725365"/>
                  </a:lnTo>
                  <a:lnTo>
                    <a:pt x="2743836" y="762807"/>
                  </a:lnTo>
                  <a:lnTo>
                    <a:pt x="2714218" y="792426"/>
                  </a:lnTo>
                  <a:lnTo>
                    <a:pt x="2676775" y="811901"/>
                  </a:lnTo>
                  <a:lnTo>
                    <a:pt x="2633827" y="818908"/>
                  </a:lnTo>
                  <a:lnTo>
                    <a:pt x="136486" y="818908"/>
                  </a:lnTo>
                  <a:lnTo>
                    <a:pt x="93540" y="811901"/>
                  </a:lnTo>
                  <a:lnTo>
                    <a:pt x="56097" y="792426"/>
                  </a:lnTo>
                  <a:lnTo>
                    <a:pt x="26479" y="762807"/>
                  </a:lnTo>
                  <a:lnTo>
                    <a:pt x="7006" y="725365"/>
                  </a:lnTo>
                  <a:lnTo>
                    <a:pt x="0" y="682421"/>
                  </a:lnTo>
                  <a:lnTo>
                    <a:pt x="0" y="136486"/>
                  </a:lnTo>
                  <a:close/>
                </a:path>
              </a:pathLst>
            </a:custGeom>
            <a:ln w="25399">
              <a:solidFill>
                <a:srgbClr val="9F41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9446202" y="2949003"/>
            <a:ext cx="245364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Verdana"/>
                <a:cs typeface="Verdana"/>
              </a:rPr>
              <a:t>Capstone</a:t>
            </a:r>
            <a:r>
              <a:rPr dirty="0" sz="1800" spc="-9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b="1">
                <a:solidFill>
                  <a:srgbClr val="FFFFFF"/>
                </a:solidFill>
                <a:latin typeface="Verdana"/>
                <a:cs typeface="Verdana"/>
              </a:rPr>
              <a:t>Project</a:t>
            </a:r>
            <a:r>
              <a:rPr dirty="0" sz="1800" spc="-9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 b="1">
                <a:solidFill>
                  <a:srgbClr val="FFFFFF"/>
                </a:solidFill>
                <a:latin typeface="Verdana"/>
                <a:cs typeface="Verdana"/>
              </a:rPr>
              <a:t>– </a:t>
            </a:r>
            <a:r>
              <a:rPr dirty="0" sz="1800" spc="-10" b="1">
                <a:solidFill>
                  <a:srgbClr val="FFFFFF"/>
                </a:solidFill>
                <a:latin typeface="Verdana"/>
                <a:cs typeface="Verdana"/>
              </a:rPr>
              <a:t>Introduction (PROJ2999)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300281" y="3998264"/>
            <a:ext cx="6892290" cy="2860040"/>
            <a:chOff x="5300281" y="3998264"/>
            <a:chExt cx="6892290" cy="28600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5064" y="6107760"/>
              <a:ext cx="1432864" cy="61408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0281" y="3998264"/>
              <a:ext cx="6891718" cy="285973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Implementation</a:t>
            </a:r>
            <a:r>
              <a:rPr dirty="0" spc="-70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/>
              <a:t>Results</a:t>
            </a:r>
            <a:r>
              <a:rPr dirty="0" spc="-65"/>
              <a:t> </a:t>
            </a:r>
            <a:r>
              <a:rPr dirty="0"/>
              <a:t>–</a:t>
            </a:r>
            <a:r>
              <a:rPr dirty="0" spc="-70"/>
              <a:t> </a:t>
            </a:r>
            <a:r>
              <a:rPr dirty="0"/>
              <a:t>Iteration</a:t>
            </a:r>
            <a:r>
              <a:rPr dirty="0" spc="-70"/>
              <a:t> </a:t>
            </a:r>
            <a:r>
              <a:rPr dirty="0" spc="-50"/>
              <a:t>1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531008" y="899299"/>
            <a:ext cx="28174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Times New Roman"/>
                <a:cs typeface="Times New Roman"/>
              </a:rPr>
              <a:t>Iteration</a:t>
            </a:r>
            <a:r>
              <a:rPr dirty="0" sz="1600" spc="-3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:</a:t>
            </a:r>
            <a:r>
              <a:rPr dirty="0" sz="1600" spc="-3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Results</a:t>
            </a:r>
            <a:r>
              <a:rPr dirty="0" sz="1600" spc="-3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of</a:t>
            </a:r>
            <a:r>
              <a:rPr dirty="0" sz="1600" spc="-3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Full</a:t>
            </a:r>
            <a:r>
              <a:rPr dirty="0" sz="1600" spc="-35" b="1">
                <a:latin typeface="Times New Roman"/>
                <a:cs typeface="Times New Roman"/>
              </a:rPr>
              <a:t> </a:t>
            </a:r>
            <a:r>
              <a:rPr dirty="0" sz="1600" spc="-10" b="1">
                <a:latin typeface="Times New Roman"/>
                <a:cs typeface="Times New Roman"/>
              </a:rPr>
              <a:t>Adder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188" y="1359065"/>
            <a:ext cx="4094784" cy="260603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00281" y="1291818"/>
            <a:ext cx="5731509" cy="253237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91928" y="4074159"/>
            <a:ext cx="3837304" cy="2185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Times New Roman"/>
                <a:cs typeface="Times New Roman"/>
              </a:rPr>
              <a:t>Unified</a:t>
            </a:r>
            <a:r>
              <a:rPr dirty="0" sz="1600" spc="-6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adaptive</a:t>
            </a:r>
            <a:r>
              <a:rPr dirty="0" sz="1600" spc="-5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clock</a:t>
            </a:r>
            <a:r>
              <a:rPr dirty="0" sz="1600" spc="-55" b="1">
                <a:latin typeface="Times New Roman"/>
                <a:cs typeface="Times New Roman"/>
              </a:rPr>
              <a:t> </a:t>
            </a:r>
            <a:r>
              <a:rPr dirty="0" sz="1600" spc="-10" b="1">
                <a:latin typeface="Times New Roman"/>
                <a:cs typeface="Times New Roman"/>
              </a:rPr>
              <a:t>gating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645"/>
              </a:spcBef>
            </a:pP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unified_controller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and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ce_gen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work </a:t>
            </a:r>
            <a:r>
              <a:rPr dirty="0" sz="1600">
                <a:latin typeface="Times New Roman"/>
                <a:cs typeface="Times New Roman"/>
              </a:rPr>
              <a:t>together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to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produce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single,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highly-</a:t>
            </a:r>
            <a:r>
              <a:rPr dirty="0" sz="1600" spc="-10">
                <a:latin typeface="Times New Roman"/>
                <a:cs typeface="Times New Roman"/>
              </a:rPr>
              <a:t>controlled </a:t>
            </a:r>
            <a:r>
              <a:rPr dirty="0" sz="1600" spc="-10" b="1">
                <a:latin typeface="Times New Roman"/>
                <a:cs typeface="Times New Roman"/>
              </a:rPr>
              <a:t>effective_ce</a:t>
            </a:r>
            <a:r>
              <a:rPr dirty="0" sz="1600" spc="-30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signal.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signal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is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used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 spc="-25">
                <a:latin typeface="Times New Roman"/>
                <a:cs typeface="Times New Roman"/>
              </a:rPr>
              <a:t>to </a:t>
            </a:r>
            <a:r>
              <a:rPr dirty="0" sz="1600">
                <a:latin typeface="Times New Roman"/>
                <a:cs typeface="Times New Roman"/>
              </a:rPr>
              <a:t>directly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control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enable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pin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on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each </a:t>
            </a:r>
            <a:r>
              <a:rPr dirty="0" sz="1600">
                <a:latin typeface="Times New Roman"/>
                <a:cs typeface="Times New Roman"/>
              </a:rPr>
              <a:t>individual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register,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giving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you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granular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control </a:t>
            </a:r>
            <a:r>
              <a:rPr dirty="0" sz="1600">
                <a:latin typeface="Times New Roman"/>
                <a:cs typeface="Times New Roman"/>
              </a:rPr>
              <a:t>over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exactly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which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parts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of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circuit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 spc="-25">
                <a:latin typeface="Times New Roman"/>
                <a:cs typeface="Times New Roman"/>
              </a:rPr>
              <a:t>are </a:t>
            </a:r>
            <a:r>
              <a:rPr dirty="0" sz="1600" spc="-10">
                <a:latin typeface="Times New Roman"/>
                <a:cs typeface="Times New Roman"/>
              </a:rPr>
              <a:t>clocked.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pc="-30"/>
              <a:t>Dept</a:t>
            </a:r>
            <a:r>
              <a:rPr dirty="0" spc="-90"/>
              <a:t> </a:t>
            </a:r>
            <a:r>
              <a:rPr dirty="0" spc="-45"/>
              <a:t>EECE,</a:t>
            </a:r>
            <a:r>
              <a:rPr dirty="0" spc="-85"/>
              <a:t> </a:t>
            </a:r>
            <a:r>
              <a:rPr dirty="0" spc="-50"/>
              <a:t>GST</a:t>
            </a:r>
            <a:r>
              <a:rPr dirty="0" spc="-85"/>
              <a:t> </a:t>
            </a:r>
            <a:r>
              <a:rPr dirty="0" spc="-10"/>
              <a:t>Bengaluru</a:t>
            </a: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1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3135" y="6249835"/>
            <a:ext cx="28187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solidFill>
                  <a:srgbClr val="7F7F7F"/>
                </a:solidFill>
                <a:latin typeface="Lucida Sans"/>
                <a:cs typeface="Lucida Sans"/>
              </a:rPr>
              <a:t>Dept</a:t>
            </a:r>
            <a:r>
              <a:rPr dirty="0" sz="1800" spc="-90">
                <a:solidFill>
                  <a:srgbClr val="7F7F7F"/>
                </a:solidFill>
                <a:latin typeface="Lucida Sans"/>
                <a:cs typeface="Lucida Sans"/>
              </a:rPr>
              <a:t> </a:t>
            </a:r>
            <a:r>
              <a:rPr dirty="0" sz="1800" spc="-45">
                <a:solidFill>
                  <a:srgbClr val="7F7F7F"/>
                </a:solidFill>
                <a:latin typeface="Lucida Sans"/>
                <a:cs typeface="Lucida Sans"/>
              </a:rPr>
              <a:t>EECE,</a:t>
            </a:r>
            <a:r>
              <a:rPr dirty="0" sz="1800" spc="-85">
                <a:solidFill>
                  <a:srgbClr val="7F7F7F"/>
                </a:solidFill>
                <a:latin typeface="Lucida Sans"/>
                <a:cs typeface="Lucida Sans"/>
              </a:rPr>
              <a:t> </a:t>
            </a:r>
            <a:r>
              <a:rPr dirty="0" sz="1800" spc="-50">
                <a:solidFill>
                  <a:srgbClr val="7F7F7F"/>
                </a:solidFill>
                <a:latin typeface="Lucida Sans"/>
                <a:cs typeface="Lucida Sans"/>
              </a:rPr>
              <a:t>GST</a:t>
            </a:r>
            <a:r>
              <a:rPr dirty="0" sz="1800" spc="-85">
                <a:solidFill>
                  <a:srgbClr val="7F7F7F"/>
                </a:solidFill>
                <a:latin typeface="Lucida Sans"/>
                <a:cs typeface="Lucida Sans"/>
              </a:rPr>
              <a:t> </a:t>
            </a:r>
            <a:r>
              <a:rPr dirty="0" sz="1800" spc="-10">
                <a:solidFill>
                  <a:srgbClr val="7F7F7F"/>
                </a:solidFill>
                <a:latin typeface="Lucida Sans"/>
                <a:cs typeface="Lucida Sans"/>
              </a:rPr>
              <a:t>Bengaluru</a:t>
            </a:r>
            <a:endParaRPr sz="1800">
              <a:latin typeface="Lucida Sans"/>
              <a:cs typeface="Lucida San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6115659" y="3903814"/>
            <a:ext cx="6076950" cy="2954655"/>
            <a:chOff x="6115659" y="3903814"/>
            <a:chExt cx="6076950" cy="295465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5064" y="6107760"/>
              <a:ext cx="1432864" cy="61408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5659" y="3903814"/>
              <a:ext cx="6076340" cy="295418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Implementation</a:t>
            </a:r>
            <a:r>
              <a:rPr dirty="0" spc="-70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/>
              <a:t>Results</a:t>
            </a:r>
            <a:r>
              <a:rPr dirty="0" spc="-65"/>
              <a:t> </a:t>
            </a:r>
            <a:r>
              <a:rPr dirty="0"/>
              <a:t>–</a:t>
            </a:r>
            <a:r>
              <a:rPr dirty="0" spc="-70"/>
              <a:t> </a:t>
            </a:r>
            <a:r>
              <a:rPr dirty="0"/>
              <a:t>Iteration</a:t>
            </a:r>
            <a:r>
              <a:rPr dirty="0" spc="-70"/>
              <a:t> </a:t>
            </a:r>
            <a:r>
              <a:rPr dirty="0" spc="-50"/>
              <a:t>2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531008" y="899299"/>
            <a:ext cx="31337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Times New Roman"/>
                <a:cs typeface="Times New Roman"/>
              </a:rPr>
              <a:t>Iteration</a:t>
            </a:r>
            <a:r>
              <a:rPr dirty="0" sz="1600" spc="-3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:</a:t>
            </a:r>
            <a:r>
              <a:rPr dirty="0" sz="1600" spc="-3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Results</a:t>
            </a:r>
            <a:r>
              <a:rPr dirty="0" sz="1600" spc="-3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of</a:t>
            </a:r>
            <a:r>
              <a:rPr dirty="0" sz="1600" spc="-3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Baugh</a:t>
            </a:r>
            <a:r>
              <a:rPr dirty="0" sz="1600" spc="-30" b="1">
                <a:latin typeface="Times New Roman"/>
                <a:cs typeface="Times New Roman"/>
              </a:rPr>
              <a:t> </a:t>
            </a:r>
            <a:r>
              <a:rPr dirty="0" sz="1600" spc="-10" b="1">
                <a:latin typeface="Times New Roman"/>
                <a:cs typeface="Times New Roman"/>
              </a:rPr>
              <a:t>Wooley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0125" y="1546123"/>
            <a:ext cx="4552340" cy="3136493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2445994" y="5033886"/>
            <a:ext cx="12700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Block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Diagram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15659" y="993500"/>
            <a:ext cx="5076215" cy="2480081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8180514" y="3513366"/>
            <a:ext cx="93471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Wave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form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180514" y="6050026"/>
            <a:ext cx="11811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Power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Report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3135" y="6249835"/>
            <a:ext cx="28187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solidFill>
                  <a:srgbClr val="7F7F7F"/>
                </a:solidFill>
                <a:latin typeface="Lucida Sans"/>
                <a:cs typeface="Lucida Sans"/>
              </a:rPr>
              <a:t>Dept</a:t>
            </a:r>
            <a:r>
              <a:rPr dirty="0" sz="1800" spc="-90">
                <a:solidFill>
                  <a:srgbClr val="7F7F7F"/>
                </a:solidFill>
                <a:latin typeface="Lucida Sans"/>
                <a:cs typeface="Lucida Sans"/>
              </a:rPr>
              <a:t> </a:t>
            </a:r>
            <a:r>
              <a:rPr dirty="0" sz="1800" spc="-45">
                <a:solidFill>
                  <a:srgbClr val="7F7F7F"/>
                </a:solidFill>
                <a:latin typeface="Lucida Sans"/>
                <a:cs typeface="Lucida Sans"/>
              </a:rPr>
              <a:t>EECE,</a:t>
            </a:r>
            <a:r>
              <a:rPr dirty="0" sz="1800" spc="-85">
                <a:solidFill>
                  <a:srgbClr val="7F7F7F"/>
                </a:solidFill>
                <a:latin typeface="Lucida Sans"/>
                <a:cs typeface="Lucida Sans"/>
              </a:rPr>
              <a:t> </a:t>
            </a:r>
            <a:r>
              <a:rPr dirty="0" sz="1800" spc="-50">
                <a:solidFill>
                  <a:srgbClr val="7F7F7F"/>
                </a:solidFill>
                <a:latin typeface="Lucida Sans"/>
                <a:cs typeface="Lucida Sans"/>
              </a:rPr>
              <a:t>GST</a:t>
            </a:r>
            <a:r>
              <a:rPr dirty="0" sz="1800" spc="-85">
                <a:solidFill>
                  <a:srgbClr val="7F7F7F"/>
                </a:solidFill>
                <a:latin typeface="Lucida Sans"/>
                <a:cs typeface="Lucida Sans"/>
              </a:rPr>
              <a:t> </a:t>
            </a:r>
            <a:r>
              <a:rPr dirty="0" sz="1800" spc="-10">
                <a:solidFill>
                  <a:srgbClr val="7F7F7F"/>
                </a:solidFill>
                <a:latin typeface="Lucida Sans"/>
                <a:cs typeface="Lucida Sans"/>
              </a:rPr>
              <a:t>Bengaluru</a:t>
            </a:r>
            <a:endParaRPr sz="1800">
              <a:latin typeface="Lucida Sans"/>
              <a:cs typeface="Lucida San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935841" y="6567373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78787"/>
                </a:solidFill>
                <a:latin typeface="Times New Roman"/>
                <a:cs typeface="Times New Roman"/>
              </a:rPr>
              <a:t>12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100"/>
              </a:spcBef>
            </a:pPr>
            <a:r>
              <a:rPr dirty="0"/>
              <a:t>Conclusion</a:t>
            </a:r>
            <a:r>
              <a:rPr dirty="0" spc="-75"/>
              <a:t> </a:t>
            </a:r>
            <a:r>
              <a:rPr dirty="0"/>
              <a:t>&amp;</a:t>
            </a:r>
            <a:r>
              <a:rPr dirty="0" spc="-75"/>
              <a:t> </a:t>
            </a:r>
            <a:r>
              <a:rPr dirty="0"/>
              <a:t>Future</a:t>
            </a:r>
            <a:r>
              <a:rPr dirty="0" spc="-70"/>
              <a:t> </a:t>
            </a:r>
            <a:r>
              <a:rPr dirty="0" spc="-20"/>
              <a:t>Work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531007" y="898652"/>
            <a:ext cx="10986770" cy="4720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imes New Roman"/>
                <a:cs typeface="Times New Roman"/>
              </a:rPr>
              <a:t>Summary</a:t>
            </a:r>
            <a:r>
              <a:rPr dirty="0" sz="1800" spc="-6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and</a:t>
            </a:r>
            <a:r>
              <a:rPr dirty="0" sz="1800" spc="-60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Conclusion</a:t>
            </a:r>
            <a:endParaRPr sz="1800">
              <a:latin typeface="Times New Roman"/>
              <a:cs typeface="Times New Roman"/>
            </a:endParaRPr>
          </a:p>
          <a:p>
            <a:pPr marL="298450" marR="264795" indent="-285750">
              <a:lnSpc>
                <a:spcPct val="100000"/>
              </a:lnSpc>
              <a:spcBef>
                <a:spcPts val="1925"/>
              </a:spcBef>
              <a:buFont typeface="Arial"/>
              <a:buChar char="•"/>
              <a:tabLst>
                <a:tab pos="298450" algn="l"/>
              </a:tabLst>
            </a:pPr>
            <a:r>
              <a:rPr dirty="0" sz="1600">
                <a:latin typeface="Times New Roman"/>
                <a:cs typeface="Times New Roman"/>
              </a:rPr>
              <a:t>In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project,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we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successfully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introduced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and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implemented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smart,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two-</a:t>
            </a:r>
            <a:r>
              <a:rPr dirty="0" sz="1600">
                <a:latin typeface="Times New Roman"/>
                <a:cs typeface="Times New Roman"/>
              </a:rPr>
              <a:t>level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power-</a:t>
            </a:r>
            <a:r>
              <a:rPr dirty="0" sz="1600">
                <a:latin typeface="Times New Roman"/>
                <a:cs typeface="Times New Roman"/>
              </a:rPr>
              <a:t>saving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system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called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"unified</a:t>
            </a:r>
            <a:r>
              <a:rPr dirty="0" sz="1600" spc="-30" b="1">
                <a:latin typeface="Times New Roman"/>
                <a:cs typeface="Times New Roman"/>
              </a:rPr>
              <a:t> </a:t>
            </a:r>
            <a:r>
              <a:rPr dirty="0" sz="1600" spc="-10" b="1">
                <a:latin typeface="Times New Roman"/>
                <a:cs typeface="Times New Roman"/>
              </a:rPr>
              <a:t>adaptive </a:t>
            </a:r>
            <a:r>
              <a:rPr dirty="0" sz="1600" b="1">
                <a:latin typeface="Times New Roman"/>
                <a:cs typeface="Times New Roman"/>
              </a:rPr>
              <a:t>clock</a:t>
            </a:r>
            <a:r>
              <a:rPr dirty="0" sz="1600" spc="-4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gating</a:t>
            </a:r>
            <a:r>
              <a:rPr dirty="0" sz="1600" spc="-40" b="1">
                <a:latin typeface="Times New Roman"/>
                <a:cs typeface="Times New Roman"/>
              </a:rPr>
              <a:t> </a:t>
            </a:r>
            <a:r>
              <a:rPr dirty="0" sz="1600" spc="-10" b="1">
                <a:latin typeface="Times New Roman"/>
                <a:cs typeface="Times New Roman"/>
              </a:rPr>
              <a:t>methodology."</a:t>
            </a:r>
            <a:endParaRPr sz="160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600">
                <a:latin typeface="Times New Roman"/>
                <a:cs typeface="Times New Roman"/>
              </a:rPr>
              <a:t>Our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design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uses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single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controller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that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intelligently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manages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two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distinct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energy-</a:t>
            </a:r>
            <a:r>
              <a:rPr dirty="0" sz="1600">
                <a:latin typeface="Times New Roman"/>
                <a:cs typeface="Times New Roman"/>
              </a:rPr>
              <a:t>saving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tools: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clock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gating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and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dynamic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frequency scaling.</a:t>
            </a:r>
            <a:endParaRPr sz="16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results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proved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that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functionality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of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full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adder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circuit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was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not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impacted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by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algorithm.</a:t>
            </a:r>
            <a:endParaRPr sz="1600">
              <a:latin typeface="Times New Roman"/>
              <a:cs typeface="Times New Roman"/>
            </a:endParaRPr>
          </a:p>
          <a:p>
            <a:pPr marL="298450" marR="335915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design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successfully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reduced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total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power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reduction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compare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to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basic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clock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gating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is</a:t>
            </a:r>
            <a:r>
              <a:rPr dirty="0" sz="1600" spc="380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50.3%</a:t>
            </a:r>
            <a:r>
              <a:rPr dirty="0" sz="1600" spc="-2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in</a:t>
            </a:r>
            <a:r>
              <a:rPr dirty="0" sz="1600" spc="-2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full</a:t>
            </a:r>
            <a:r>
              <a:rPr dirty="0" sz="1600" spc="-2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adder</a:t>
            </a:r>
            <a:r>
              <a:rPr dirty="0" sz="1600" spc="-25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and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68.6%</a:t>
            </a:r>
            <a:r>
              <a:rPr dirty="0" sz="1600" spc="-25" b="1">
                <a:latin typeface="Times New Roman"/>
                <a:cs typeface="Times New Roman"/>
              </a:rPr>
              <a:t> in </a:t>
            </a:r>
            <a:r>
              <a:rPr dirty="0" sz="1600" b="1">
                <a:latin typeface="Times New Roman"/>
                <a:cs typeface="Times New Roman"/>
              </a:rPr>
              <a:t>Baugh</a:t>
            </a:r>
            <a:r>
              <a:rPr dirty="0" sz="1600" spc="-3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Wooley</a:t>
            </a:r>
            <a:r>
              <a:rPr dirty="0" sz="1600">
                <a:latin typeface="Times New Roman"/>
                <a:cs typeface="Times New Roman"/>
              </a:rPr>
              <a:t>,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demonstrating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efficiency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of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our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approach.</a:t>
            </a:r>
            <a:endParaRPr sz="16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600">
                <a:latin typeface="Times New Roman"/>
                <a:cs typeface="Times New Roman"/>
              </a:rPr>
              <a:t>This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project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shows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that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unified,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adaptive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strategy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is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highly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effective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method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for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low-</a:t>
            </a:r>
            <a:r>
              <a:rPr dirty="0" sz="1600">
                <a:latin typeface="Times New Roman"/>
                <a:cs typeface="Times New Roman"/>
              </a:rPr>
              <a:t>power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RTL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design.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5"/>
              </a:spcBef>
              <a:buFont typeface="Arial"/>
              <a:buChar char="•"/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Times New Roman"/>
                <a:cs typeface="Times New Roman"/>
              </a:rPr>
              <a:t>Future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spc="-20" b="1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  <a:p>
            <a:pPr marL="298450" marR="113664" indent="-28575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8450" algn="l"/>
              </a:tabLst>
            </a:pPr>
            <a:r>
              <a:rPr dirty="0" sz="1600" b="1">
                <a:latin typeface="Times New Roman"/>
                <a:cs typeface="Times New Roman"/>
              </a:rPr>
              <a:t>Implement</a:t>
            </a:r>
            <a:r>
              <a:rPr dirty="0" sz="1600" spc="-4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in</a:t>
            </a:r>
            <a:r>
              <a:rPr dirty="0" sz="1600" spc="-4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Advanced</a:t>
            </a:r>
            <a:r>
              <a:rPr dirty="0" sz="1600" spc="-4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Computing</a:t>
            </a:r>
            <a:r>
              <a:rPr dirty="0" sz="1600" spc="-4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Blocks:</a:t>
            </a:r>
            <a:r>
              <a:rPr dirty="0" sz="1600" spc="-30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unified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approach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can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be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applied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to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more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complex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computing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blocks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to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further demonstrate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efficiency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and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scalability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of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proposed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technique.</a:t>
            </a:r>
            <a:endParaRPr sz="1600">
              <a:latin typeface="Times New Roman"/>
              <a:cs typeface="Times New Roman"/>
            </a:endParaRPr>
          </a:p>
          <a:p>
            <a:pPr marL="298450" marR="244475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600" b="1">
                <a:latin typeface="Times New Roman"/>
                <a:cs typeface="Times New Roman"/>
              </a:rPr>
              <a:t>Dynamic</a:t>
            </a:r>
            <a:r>
              <a:rPr dirty="0" sz="1600" spc="-4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Voltage</a:t>
            </a:r>
            <a:r>
              <a:rPr dirty="0" sz="1600" spc="-4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and</a:t>
            </a:r>
            <a:r>
              <a:rPr dirty="0" sz="1600" spc="-4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Frequency</a:t>
            </a:r>
            <a:r>
              <a:rPr dirty="0" sz="1600" spc="-4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Scaling</a:t>
            </a:r>
            <a:r>
              <a:rPr dirty="0" sz="1600" spc="-4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(DVFS):</a:t>
            </a:r>
            <a:r>
              <a:rPr dirty="0" sz="1600" spc="-20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Extend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controller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to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manage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not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only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clock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frequency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but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also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core </a:t>
            </a:r>
            <a:r>
              <a:rPr dirty="0" sz="1600">
                <a:latin typeface="Times New Roman"/>
                <a:cs typeface="Times New Roman"/>
              </a:rPr>
              <a:t>voltage.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would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lead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to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quadratic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reduction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in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power,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achieving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even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greater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energy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savings.</a:t>
            </a:r>
            <a:endParaRPr sz="1600">
              <a:latin typeface="Times New Roman"/>
              <a:cs typeface="Times New Roman"/>
            </a:endParaRPr>
          </a:p>
          <a:p>
            <a:pPr marL="298450" marR="29591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600" b="1">
                <a:latin typeface="Times New Roman"/>
                <a:cs typeface="Times New Roman"/>
              </a:rPr>
              <a:t>Application</a:t>
            </a:r>
            <a:r>
              <a:rPr dirty="0" sz="1600" spc="-4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to</a:t>
            </a:r>
            <a:r>
              <a:rPr dirty="0" sz="1600" spc="-3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a</a:t>
            </a:r>
            <a:r>
              <a:rPr dirty="0" sz="1600" spc="-4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Larger</a:t>
            </a:r>
            <a:r>
              <a:rPr dirty="0" sz="1600" spc="-3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System:</a:t>
            </a:r>
            <a:r>
              <a:rPr dirty="0" sz="1600" spc="-30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Apply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controller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to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more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extensive,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multi-</a:t>
            </a:r>
            <a:r>
              <a:rPr dirty="0" sz="1600">
                <a:latin typeface="Times New Roman"/>
                <a:cs typeface="Times New Roman"/>
              </a:rPr>
              <a:t>module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system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to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verify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its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effectiveness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 spc="-25">
                <a:latin typeface="Times New Roman"/>
                <a:cs typeface="Times New Roman"/>
              </a:rPr>
              <a:t>and </a:t>
            </a:r>
            <a:r>
              <a:rPr dirty="0" sz="1600" spc="-10">
                <a:latin typeface="Times New Roman"/>
                <a:cs typeface="Times New Roman"/>
              </a:rPr>
              <a:t>robustness</a:t>
            </a:r>
            <a:r>
              <a:rPr dirty="0" sz="1600" spc="-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in a</a:t>
            </a:r>
            <a:r>
              <a:rPr dirty="0" sz="1600" spc="-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real-</a:t>
            </a:r>
            <a:r>
              <a:rPr dirty="0" sz="1600">
                <a:latin typeface="Times New Roman"/>
                <a:cs typeface="Times New Roman"/>
              </a:rPr>
              <a:t>world, </a:t>
            </a:r>
            <a:r>
              <a:rPr dirty="0" sz="1600" spc="-20">
                <a:latin typeface="Times New Roman"/>
                <a:cs typeface="Times New Roman"/>
              </a:rPr>
              <a:t>System-on-</a:t>
            </a:r>
            <a:r>
              <a:rPr dirty="0" sz="1600">
                <a:latin typeface="Times New Roman"/>
                <a:cs typeface="Times New Roman"/>
              </a:rPr>
              <a:t>Chip</a:t>
            </a:r>
            <a:r>
              <a:rPr dirty="0" sz="1600" spc="-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(SoC) </a:t>
            </a:r>
            <a:r>
              <a:rPr dirty="0" sz="1600" spc="-10">
                <a:latin typeface="Times New Roman"/>
                <a:cs typeface="Times New Roman"/>
              </a:rPr>
              <a:t>environment.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45064" y="6107760"/>
            <a:ext cx="1432864" cy="6140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8675" y="632071"/>
            <a:ext cx="120967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/>
              <a:t>References</a:t>
            </a:r>
            <a:endParaRPr sz="2000"/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pc="-30"/>
              <a:t>Dept</a:t>
            </a:r>
            <a:r>
              <a:rPr dirty="0" spc="-90"/>
              <a:t> </a:t>
            </a:r>
            <a:r>
              <a:rPr dirty="0" spc="-45"/>
              <a:t>EECE,</a:t>
            </a:r>
            <a:r>
              <a:rPr dirty="0" spc="-85"/>
              <a:t> </a:t>
            </a:r>
            <a:r>
              <a:rPr dirty="0" spc="-50"/>
              <a:t>GST</a:t>
            </a:r>
            <a:r>
              <a:rPr dirty="0" spc="-85"/>
              <a:t> </a:t>
            </a:r>
            <a:r>
              <a:rPr dirty="0" spc="-10"/>
              <a:t>Bengaluru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68675" y="937525"/>
            <a:ext cx="10523220" cy="4963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dirty="0" sz="1800">
                <a:latin typeface="Times New Roman"/>
                <a:cs typeface="Times New Roman"/>
              </a:rPr>
              <a:t>[1]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Frank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Emnett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Mark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Biegel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,“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Power</a:t>
            </a:r>
            <a:r>
              <a:rPr dirty="0" u="sng" sz="1800" spc="-3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Reduction</a:t>
            </a:r>
            <a:r>
              <a:rPr dirty="0" u="sng" sz="1800" spc="-25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Through</a:t>
            </a:r>
            <a:r>
              <a:rPr dirty="0" u="sng" sz="1800" spc="-3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RTL</a:t>
            </a:r>
            <a:r>
              <a:rPr dirty="0" u="sng" sz="1800" spc="-25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Clock</a:t>
            </a:r>
            <a:r>
              <a:rPr dirty="0" u="sng" sz="1800" spc="-25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Gating</a:t>
            </a:r>
            <a:r>
              <a:rPr dirty="0" sz="1800">
                <a:latin typeface="Times New Roman"/>
                <a:cs typeface="Times New Roman"/>
              </a:rPr>
              <a:t>“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SNUG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San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Jose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2000</a:t>
            </a:r>
            <a:endParaRPr sz="1800">
              <a:latin typeface="Times New Roman"/>
              <a:cs typeface="Times New Roman"/>
            </a:endParaRPr>
          </a:p>
          <a:p>
            <a:pPr marL="297815" marR="81915" indent="-285750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800">
                <a:latin typeface="Times New Roman"/>
                <a:cs typeface="Times New Roman"/>
              </a:rPr>
              <a:t>[2]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C.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Ashok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Kumar,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B.K.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Madhavi,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K.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Lal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Kishore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,Journal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Automation,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Mobile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Robotics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Intelligent </a:t>
            </a:r>
            <a:r>
              <a:rPr dirty="0" sz="1800">
                <a:latin typeface="Times New Roman"/>
                <a:cs typeface="Times New Roman"/>
              </a:rPr>
              <a:t>Systems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“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Enhanced</a:t>
            </a:r>
            <a:r>
              <a:rPr dirty="0" u="sng" sz="1800" spc="-3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clock</a:t>
            </a:r>
            <a:r>
              <a:rPr dirty="0" u="sng" sz="1800" spc="-3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gating</a:t>
            </a:r>
            <a:r>
              <a:rPr dirty="0" u="sng" sz="1800" spc="-3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technique</a:t>
            </a:r>
            <a:r>
              <a:rPr dirty="0" u="sng" sz="1800" spc="-3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for</a:t>
            </a:r>
            <a:r>
              <a:rPr dirty="0" u="sng" sz="1800" spc="-3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power</a:t>
            </a:r>
            <a:r>
              <a:rPr dirty="0" u="sng" sz="1800" spc="-3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optimization</a:t>
            </a:r>
            <a:r>
              <a:rPr dirty="0" u="sng" sz="1800" spc="-3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in</a:t>
            </a:r>
            <a:r>
              <a:rPr dirty="0" u="sng" sz="1800" spc="-3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SRAM</a:t>
            </a:r>
            <a:r>
              <a:rPr dirty="0" u="sng" sz="1800" spc="-3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and</a:t>
            </a:r>
            <a:r>
              <a:rPr dirty="0" u="sng" sz="1800" spc="-3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Sequential</a:t>
            </a:r>
            <a:r>
              <a:rPr dirty="0" u="sng" sz="1800" spc="-3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circuit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”</a:t>
            </a:r>
            <a:r>
              <a:rPr dirty="0" sz="1800">
                <a:latin typeface="Times New Roman"/>
                <a:cs typeface="Times New Roman"/>
              </a:rPr>
              <a:t>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1th </a:t>
            </a:r>
            <a:r>
              <a:rPr dirty="0" sz="1800">
                <a:latin typeface="Times New Roman"/>
                <a:cs typeface="Times New Roman"/>
              </a:rPr>
              <a:t>October</a:t>
            </a:r>
            <a:r>
              <a:rPr dirty="0" sz="1800" spc="-70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2021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800">
                <a:latin typeface="Times New Roman"/>
                <a:cs typeface="Times New Roman"/>
              </a:rPr>
              <a:t>[3]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1SHREYA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MAOLANKER,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2SWAPNIL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BORPE,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3BHAGYASHREE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KALMEGH,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4NIKHIL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PARKHI,</a:t>
            </a:r>
            <a:endParaRPr sz="1800">
              <a:latin typeface="Times New Roman"/>
              <a:cs typeface="Times New Roman"/>
            </a:endParaRPr>
          </a:p>
          <a:p>
            <a:pPr algn="just" marL="298450" marR="100965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5SAURABH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GIRATKAR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“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Implementation</a:t>
            </a:r>
            <a:r>
              <a:rPr dirty="0" u="sng" sz="1800" spc="-35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of</a:t>
            </a:r>
            <a:r>
              <a:rPr dirty="0" u="sng" sz="1800" spc="-35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adaptive</a:t>
            </a:r>
            <a:r>
              <a:rPr dirty="0" u="sng" sz="1800" spc="-35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clock</a:t>
            </a:r>
            <a:r>
              <a:rPr dirty="0" u="sng" sz="1800" spc="-35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gating</a:t>
            </a:r>
            <a:r>
              <a:rPr dirty="0" u="sng" sz="1800" spc="-35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technique</a:t>
            </a:r>
            <a:r>
              <a:rPr dirty="0" u="sng" sz="1800" spc="-35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for</a:t>
            </a:r>
            <a:r>
              <a:rPr dirty="0" u="sng" sz="1800" spc="-35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Low</a:t>
            </a:r>
            <a:r>
              <a:rPr dirty="0" u="sng" sz="1800" spc="-35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power</a:t>
            </a:r>
            <a:r>
              <a:rPr dirty="0" u="sng" sz="1800" spc="-35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circuits</a:t>
            </a:r>
            <a:r>
              <a:rPr dirty="0" u="sng" sz="1800" spc="-4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 spc="-5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–</a:t>
            </a:r>
            <a:r>
              <a:rPr dirty="0" sz="1800" spc="-50" b="1">
                <a:solidFill>
                  <a:srgbClr val="0563C0"/>
                </a:solidFill>
                <a:latin typeface="Times New Roman"/>
                <a:cs typeface="Times New Roman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A</a:t>
            </a:r>
            <a:r>
              <a:rPr dirty="0" u="sng" sz="1800" spc="-45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 b="1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Review</a:t>
            </a:r>
            <a:r>
              <a:rPr dirty="0" sz="1800">
                <a:latin typeface="Times New Roman"/>
                <a:cs typeface="Times New Roman"/>
              </a:rPr>
              <a:t>”,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International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Journal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Electrical,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Electronics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Communication,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ISSN: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2320-</a:t>
            </a:r>
            <a:r>
              <a:rPr dirty="0" sz="1800" spc="-20">
                <a:latin typeface="Times New Roman"/>
                <a:cs typeface="Times New Roman"/>
              </a:rPr>
              <a:t>2084</a:t>
            </a:r>
            <a:endParaRPr sz="1800">
              <a:latin typeface="Times New Roman"/>
              <a:cs typeface="Times New Roman"/>
            </a:endParaRPr>
          </a:p>
          <a:p>
            <a:pPr algn="just" marL="298450" marR="1143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800">
                <a:latin typeface="Times New Roman"/>
                <a:cs typeface="Times New Roman"/>
              </a:rPr>
              <a:t>[4]H.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Vo,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"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The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Merged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Clock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Gating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Architecture</a:t>
            </a:r>
            <a:r>
              <a:rPr dirty="0" u="sng" sz="1800" spc="-3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For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Low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Power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Digital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Clock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Application</a:t>
            </a:r>
            <a:r>
              <a:rPr dirty="0" u="sng" sz="1800" spc="-3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On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FPGA</a:t>
            </a:r>
            <a:r>
              <a:rPr dirty="0" sz="1800">
                <a:latin typeface="Times New Roman"/>
                <a:cs typeface="Times New Roman"/>
              </a:rPr>
              <a:t>,"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2018 </a:t>
            </a:r>
            <a:r>
              <a:rPr dirty="0" sz="1800">
                <a:latin typeface="Times New Roman"/>
                <a:cs typeface="Times New Roman"/>
              </a:rPr>
              <a:t>International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Conference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Advanced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Technologies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Communications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(ATC),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Ho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Chi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Minh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City,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Vietnam, </a:t>
            </a:r>
            <a:r>
              <a:rPr dirty="0" sz="1800">
                <a:latin typeface="Times New Roman"/>
                <a:cs typeface="Times New Roman"/>
              </a:rPr>
              <a:t>2018,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pp.</a:t>
            </a:r>
            <a:r>
              <a:rPr dirty="0" sz="1800" spc="-10">
                <a:latin typeface="Times New Roman"/>
                <a:cs typeface="Times New Roman"/>
              </a:rPr>
              <a:t> 282-</a:t>
            </a:r>
            <a:r>
              <a:rPr dirty="0" sz="1800">
                <a:latin typeface="Times New Roman"/>
                <a:cs typeface="Times New Roman"/>
              </a:rPr>
              <a:t>286,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doi: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10.1109/ATC.2018.8587596.</a:t>
            </a:r>
            <a:endParaRPr sz="180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800">
                <a:latin typeface="Times New Roman"/>
                <a:cs typeface="Times New Roman"/>
              </a:rPr>
              <a:t>[5]M.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Cho,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B.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Gill,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R.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Sharma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S.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Gupta,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"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Adaptive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Clock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Gating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for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Improving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Wear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out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induced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sng" sz="1800" spc="-2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Duty</a:t>
            </a:r>
            <a:r>
              <a:rPr dirty="0" sz="1800" spc="-20">
                <a:solidFill>
                  <a:srgbClr val="0563C0"/>
                </a:solidFill>
                <a:latin typeface="Times New Roman"/>
                <a:cs typeface="Times New Roman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Cycle</a:t>
            </a:r>
            <a:r>
              <a:rPr dirty="0" u="sng" sz="1800" spc="-3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Shift</a:t>
            </a:r>
            <a:r>
              <a:rPr dirty="0" u="sng" sz="1800" spc="-3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in</a:t>
            </a:r>
            <a:r>
              <a:rPr dirty="0" u="sng" sz="1800" spc="-3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the</a:t>
            </a:r>
            <a:r>
              <a:rPr dirty="0" u="sng" sz="1800" spc="-3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Clock</a:t>
            </a:r>
            <a:r>
              <a:rPr dirty="0" u="sng" sz="1800" spc="-3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Network</a:t>
            </a:r>
            <a:r>
              <a:rPr dirty="0" sz="1800">
                <a:latin typeface="Times New Roman"/>
                <a:cs typeface="Times New Roman"/>
              </a:rPr>
              <a:t>,"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2024</a:t>
            </a:r>
            <a:r>
              <a:rPr dirty="0" sz="1800" spc="-35" i="1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IEEE</a:t>
            </a:r>
            <a:r>
              <a:rPr dirty="0" sz="1800" spc="-35" i="1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International</a:t>
            </a:r>
            <a:r>
              <a:rPr dirty="0" sz="1800" spc="-35" i="1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Reliability</a:t>
            </a:r>
            <a:r>
              <a:rPr dirty="0" sz="1800" spc="-35" i="1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Physics</a:t>
            </a:r>
            <a:r>
              <a:rPr dirty="0" sz="1800" spc="-30" i="1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Symposium</a:t>
            </a:r>
            <a:r>
              <a:rPr dirty="0" sz="1800" spc="-40" i="1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(IRPS)</a:t>
            </a:r>
            <a:r>
              <a:rPr dirty="0" sz="1800">
                <a:latin typeface="Times New Roman"/>
                <a:cs typeface="Times New Roman"/>
              </a:rPr>
              <a:t>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Grapevine, </a:t>
            </a:r>
            <a:r>
              <a:rPr dirty="0" sz="1800">
                <a:latin typeface="Times New Roman"/>
                <a:cs typeface="Times New Roman"/>
              </a:rPr>
              <a:t>TX,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USA,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2024,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pp.</a:t>
            </a:r>
            <a:r>
              <a:rPr dirty="0" sz="1800" spc="-10">
                <a:latin typeface="Times New Roman"/>
                <a:cs typeface="Times New Roman"/>
              </a:rPr>
              <a:t> 1-</a:t>
            </a:r>
            <a:r>
              <a:rPr dirty="0" sz="1800">
                <a:latin typeface="Times New Roman"/>
                <a:cs typeface="Times New Roman"/>
              </a:rPr>
              <a:t>4,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doi:</a:t>
            </a:r>
            <a:r>
              <a:rPr dirty="0" sz="1800" spc="-10">
                <a:latin typeface="Times New Roman"/>
                <a:cs typeface="Times New Roman"/>
              </a:rPr>
              <a:t> 10.1109/IRPS48228.2024.10529398.</a:t>
            </a:r>
            <a:endParaRPr sz="1800">
              <a:latin typeface="Times New Roman"/>
              <a:cs typeface="Times New Roman"/>
            </a:endParaRPr>
          </a:p>
          <a:p>
            <a:pPr marL="298450" marR="58928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800">
                <a:latin typeface="Times New Roman"/>
                <a:cs typeface="Times New Roman"/>
              </a:rPr>
              <a:t>[6]J.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Shinde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S.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S.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Salankar,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"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Clock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gating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—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A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power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optimizing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technique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for</a:t>
            </a:r>
            <a:r>
              <a:rPr dirty="0" u="sng" sz="1800" spc="-2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VLSI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circuits</a:t>
            </a:r>
            <a:r>
              <a:rPr dirty="0" sz="1800">
                <a:latin typeface="Times New Roman"/>
                <a:cs typeface="Times New Roman"/>
              </a:rPr>
              <a:t>,"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2011 </a:t>
            </a:r>
            <a:r>
              <a:rPr dirty="0" sz="1800">
                <a:latin typeface="Times New Roman"/>
                <a:cs typeface="Times New Roman"/>
              </a:rPr>
              <a:t>Annual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IEEE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India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Conference,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Hyderabad,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India,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2011,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pp.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1-</a:t>
            </a:r>
            <a:r>
              <a:rPr dirty="0" sz="1800">
                <a:latin typeface="Times New Roman"/>
                <a:cs typeface="Times New Roman"/>
              </a:rPr>
              <a:t>4,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doi: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10.1109/INDCON.2011.6139440.</a:t>
            </a:r>
            <a:endParaRPr sz="1800">
              <a:latin typeface="Times New Roman"/>
              <a:cs typeface="Times New Roman"/>
            </a:endParaRPr>
          </a:p>
          <a:p>
            <a:pPr marL="298450" marR="6985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800">
                <a:latin typeface="Times New Roman"/>
                <a:cs typeface="Times New Roman"/>
              </a:rPr>
              <a:t>[7]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T.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Chindhu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S.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N.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Shanmugasundaram,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"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9"/>
              </a:rPr>
              <a:t>Clock</a:t>
            </a:r>
            <a:r>
              <a:rPr dirty="0" u="sng" sz="1800" spc="-2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9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9"/>
              </a:rPr>
              <a:t>Gating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9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9"/>
              </a:rPr>
              <a:t>Techniques:</a:t>
            </a:r>
            <a:r>
              <a:rPr dirty="0" u="sng" sz="1800" spc="-2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9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9"/>
              </a:rPr>
              <a:t>An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9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9"/>
              </a:rPr>
              <a:t>Overview</a:t>
            </a:r>
            <a:r>
              <a:rPr dirty="0" sz="1800">
                <a:latin typeface="Times New Roman"/>
                <a:cs typeface="Times New Roman"/>
              </a:rPr>
              <a:t>,"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2018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Conference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on </a:t>
            </a:r>
            <a:r>
              <a:rPr dirty="0" sz="1800">
                <a:latin typeface="Times New Roman"/>
                <a:cs typeface="Times New Roman"/>
              </a:rPr>
              <a:t>Emerging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Devices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Smart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(ICEDSS),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Tiruchengode,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India,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2018,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pp.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217-221,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doi: </a:t>
            </a:r>
            <a:r>
              <a:rPr dirty="0" sz="1800" spc="-10">
                <a:latin typeface="Times New Roman"/>
                <a:cs typeface="Times New Roman"/>
              </a:rPr>
              <a:t>10.1109/ICEDSS.2018.8544281.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45064" y="6107760"/>
            <a:ext cx="1432864" cy="61408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91694" y="446682"/>
            <a:ext cx="10824210" cy="551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8763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dirty="0" sz="1800">
                <a:latin typeface="Times New Roman"/>
                <a:cs typeface="Times New Roman"/>
              </a:rPr>
              <a:t>[8]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S.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Panda,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S.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Sharma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A.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R.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Asati,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"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Clock</a:t>
            </a:r>
            <a:r>
              <a:rPr dirty="0" u="sng" sz="1800" spc="-1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Gating</a:t>
            </a:r>
            <a:r>
              <a:rPr dirty="0" u="sng" sz="1800" spc="-2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Analysis</a:t>
            </a:r>
            <a:r>
              <a:rPr dirty="0" u="sng" sz="1800" spc="-1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of</a:t>
            </a:r>
            <a:r>
              <a:rPr dirty="0" u="sng" sz="1800" spc="-1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TG</a:t>
            </a:r>
            <a:r>
              <a:rPr dirty="0" u="sng" sz="1800" spc="-2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Based</a:t>
            </a:r>
            <a:r>
              <a:rPr dirty="0" u="sng" sz="1800" spc="-2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D</a:t>
            </a:r>
            <a:r>
              <a:rPr dirty="0" u="sng" sz="1800" spc="-1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dirty="0" u="sng" sz="1800" spc="-1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Flip-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Flop</a:t>
            </a:r>
            <a:r>
              <a:rPr dirty="0" u="sng" sz="1800" spc="-1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for</a:t>
            </a:r>
            <a:r>
              <a:rPr dirty="0" u="sng" sz="1800" spc="-1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dirty="0" u="sng" sz="1800" spc="-1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Different</a:t>
            </a:r>
            <a:r>
              <a:rPr dirty="0" sz="1800" spc="-10">
                <a:solidFill>
                  <a:srgbClr val="0563C0"/>
                </a:solidFill>
                <a:latin typeface="Times New Roman"/>
                <a:cs typeface="Times New Roman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Technology</a:t>
            </a:r>
            <a:r>
              <a:rPr dirty="0" u="sng" sz="1800" spc="-5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3"/>
              </a:rPr>
              <a:t>Nodes</a:t>
            </a:r>
            <a:r>
              <a:rPr dirty="0" sz="1800">
                <a:latin typeface="Times New Roman"/>
                <a:cs typeface="Times New Roman"/>
              </a:rPr>
              <a:t>,"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2020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IEEE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7th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Uttar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Pradesh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Section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International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Conference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Electrical,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Electronics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and </a:t>
            </a:r>
            <a:r>
              <a:rPr dirty="0" sz="1800">
                <a:latin typeface="Times New Roman"/>
                <a:cs typeface="Times New Roman"/>
              </a:rPr>
              <a:t>Computer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Engineering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(UPCON),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Prayagraj,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India,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2020,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pp.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1-</a:t>
            </a:r>
            <a:r>
              <a:rPr dirty="0" sz="1800">
                <a:latin typeface="Times New Roman"/>
                <a:cs typeface="Times New Roman"/>
              </a:rPr>
              <a:t>6,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doi: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10.1109/UPCON50219.2020.9376565.</a:t>
            </a:r>
            <a:endParaRPr sz="1800">
              <a:latin typeface="Times New Roman"/>
              <a:cs typeface="Times New Roman"/>
            </a:endParaRPr>
          </a:p>
          <a:p>
            <a:pPr marL="298450" marR="43942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800">
                <a:latin typeface="Times New Roman"/>
                <a:cs typeface="Times New Roman"/>
              </a:rPr>
              <a:t>[9]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G.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S.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R.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Srivatsava,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P.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Singh,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S.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Gaggar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S.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K.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Vishvakarma,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"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Dynamic</a:t>
            </a:r>
            <a:r>
              <a:rPr dirty="0" u="sng" sz="1800" spc="-3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power</a:t>
            </a:r>
            <a:r>
              <a:rPr dirty="0" u="sng" sz="1800" spc="-3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reduction</a:t>
            </a:r>
            <a:r>
              <a:rPr dirty="0" u="sng" sz="1800" spc="-3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through</a:t>
            </a:r>
            <a:r>
              <a:rPr dirty="0" u="sng" sz="1800" spc="-3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sng" sz="1800" spc="-1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clock</a:t>
            </a:r>
            <a:r>
              <a:rPr dirty="0" sz="1800" spc="-10">
                <a:solidFill>
                  <a:srgbClr val="0563C0"/>
                </a:solidFill>
                <a:latin typeface="Times New Roman"/>
                <a:cs typeface="Times New Roman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gating</a:t>
            </a:r>
            <a:r>
              <a:rPr dirty="0" u="sng" sz="1800" spc="-4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technique</a:t>
            </a:r>
            <a:r>
              <a:rPr dirty="0" u="sng" sz="1800" spc="-3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for</a:t>
            </a:r>
            <a:r>
              <a:rPr dirty="0" u="sng" sz="1800" spc="-4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low</a:t>
            </a:r>
            <a:r>
              <a:rPr dirty="0" u="sng" sz="1800" spc="-3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power</a:t>
            </a:r>
            <a:r>
              <a:rPr dirty="0" u="sng" sz="1800" spc="-4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memory</a:t>
            </a:r>
            <a:r>
              <a:rPr dirty="0" u="sng" sz="1800" spc="-3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4"/>
              </a:rPr>
              <a:t>applications,</a:t>
            </a:r>
            <a:r>
              <a:rPr dirty="0" sz="1800">
                <a:latin typeface="Times New Roman"/>
                <a:cs typeface="Times New Roman"/>
              </a:rPr>
              <a:t>"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2015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IEEE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International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Conference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Electrical, </a:t>
            </a:r>
            <a:r>
              <a:rPr dirty="0" sz="1800">
                <a:latin typeface="Times New Roman"/>
                <a:cs typeface="Times New Roman"/>
              </a:rPr>
              <a:t>Computer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Communication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Technologies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(ICECCT),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Coimbatore,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India,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2015,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pp.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1-</a:t>
            </a:r>
            <a:r>
              <a:rPr dirty="0" sz="1800">
                <a:latin typeface="Times New Roman"/>
                <a:cs typeface="Times New Roman"/>
              </a:rPr>
              <a:t>6,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doi: </a:t>
            </a:r>
            <a:r>
              <a:rPr dirty="0" sz="1800" spc="-10">
                <a:latin typeface="Times New Roman"/>
                <a:cs typeface="Times New Roman"/>
              </a:rPr>
              <a:t>10.1109/ICECCT.2015.7226204.</a:t>
            </a:r>
            <a:endParaRPr sz="1800">
              <a:latin typeface="Times New Roman"/>
              <a:cs typeface="Times New Roman"/>
            </a:endParaRPr>
          </a:p>
          <a:p>
            <a:pPr marL="298450" marR="42164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800">
                <a:latin typeface="Times New Roman"/>
                <a:cs typeface="Times New Roman"/>
              </a:rPr>
              <a:t>[10]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K.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V.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S.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S.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Aditya,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B.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B.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Kotaru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B.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B.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Naik,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"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Design</a:t>
            </a:r>
            <a:r>
              <a:rPr dirty="0" u="sng" sz="1800" spc="-1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of</a:t>
            </a:r>
            <a:r>
              <a:rPr dirty="0" u="sng" sz="1800" spc="-1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low</a:t>
            </a:r>
            <a:r>
              <a:rPr dirty="0" u="sng" sz="1800" spc="-1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power</a:t>
            </a:r>
            <a:r>
              <a:rPr dirty="0" u="sng" sz="1800" spc="-1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shift</a:t>
            </a:r>
            <a:r>
              <a:rPr dirty="0" u="sng" sz="1800" spc="-1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register</a:t>
            </a:r>
            <a:r>
              <a:rPr dirty="0" u="sng" sz="1800" spc="-1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using</a:t>
            </a:r>
            <a:r>
              <a:rPr dirty="0" u="sng" sz="1800" spc="-1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activity-driven</a:t>
            </a:r>
            <a:r>
              <a:rPr dirty="0" sz="1800" spc="-10">
                <a:solidFill>
                  <a:srgbClr val="0563C0"/>
                </a:solidFill>
                <a:latin typeface="Times New Roman"/>
                <a:cs typeface="Times New Roman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optimized</a:t>
            </a:r>
            <a:r>
              <a:rPr dirty="0" u="sng" sz="1800" spc="-3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clock</a:t>
            </a:r>
            <a:r>
              <a:rPr dirty="0" u="sng" sz="1800" spc="-3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gating</a:t>
            </a:r>
            <a:r>
              <a:rPr dirty="0" u="sng" sz="1800" spc="-3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and</a:t>
            </a:r>
            <a:r>
              <a:rPr dirty="0" u="sng" sz="1800" spc="-3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 spc="-2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run-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time</a:t>
            </a:r>
            <a:r>
              <a:rPr dirty="0" u="sng" sz="1800" spc="-3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power</a:t>
            </a:r>
            <a:r>
              <a:rPr dirty="0" u="sng" sz="1800" spc="-3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5"/>
              </a:rPr>
              <a:t>gating</a:t>
            </a:r>
            <a:r>
              <a:rPr dirty="0" sz="1800">
                <a:latin typeface="Times New Roman"/>
                <a:cs typeface="Times New Roman"/>
              </a:rPr>
              <a:t>,"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2014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International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Conference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Green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Computing </a:t>
            </a:r>
            <a:r>
              <a:rPr dirty="0" sz="1800">
                <a:latin typeface="Times New Roman"/>
                <a:cs typeface="Times New Roman"/>
              </a:rPr>
              <a:t>Communication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Electrical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Engineering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(ICGCCEE),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Coimbatore,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India,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2014,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pp.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1-</a:t>
            </a:r>
            <a:r>
              <a:rPr dirty="0" sz="1800">
                <a:latin typeface="Times New Roman"/>
                <a:cs typeface="Times New Roman"/>
              </a:rPr>
              <a:t>7,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doi: </a:t>
            </a:r>
            <a:r>
              <a:rPr dirty="0" sz="1800" spc="-10">
                <a:latin typeface="Times New Roman"/>
                <a:cs typeface="Times New Roman"/>
              </a:rPr>
              <a:t>10.1109/ICGCCEE.2014.6922241.</a:t>
            </a:r>
            <a:endParaRPr sz="1800">
              <a:latin typeface="Times New Roman"/>
              <a:cs typeface="Times New Roman"/>
            </a:endParaRPr>
          </a:p>
          <a:p>
            <a:pPr marL="298450" marR="163195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800">
                <a:latin typeface="Times New Roman"/>
                <a:cs typeface="Times New Roman"/>
              </a:rPr>
              <a:t>[11]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B.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P.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S.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Tomar,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V.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Chaurasia,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J.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Yadav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B.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Pandey,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"Power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Reduction</a:t>
            </a:r>
            <a:r>
              <a:rPr dirty="0" u="sng" sz="1800" spc="-2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of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dirty="0" u="sng" sz="1800" spc="-1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ITC'99-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b01</a:t>
            </a:r>
            <a:r>
              <a:rPr dirty="0" u="sng" sz="1800" spc="-2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Benchmark</a:t>
            </a:r>
            <a:r>
              <a:rPr dirty="0" u="sng" sz="1800" spc="-2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dirty="0" u="sng" sz="1800" spc="-1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Circuit</a:t>
            </a:r>
            <a:r>
              <a:rPr dirty="0" sz="1800" spc="-10">
                <a:solidFill>
                  <a:srgbClr val="0563C0"/>
                </a:solidFill>
                <a:latin typeface="Times New Roman"/>
                <a:cs typeface="Times New Roman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Using</a:t>
            </a:r>
            <a:r>
              <a:rPr dirty="0" u="sng" sz="1800" spc="-5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Clock</a:t>
            </a:r>
            <a:r>
              <a:rPr dirty="0" u="sng" sz="1800" spc="-4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Gating</a:t>
            </a:r>
            <a:r>
              <a:rPr dirty="0" u="sng" sz="1800" spc="-4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6"/>
              </a:rPr>
              <a:t>Technique,"</a:t>
            </a:r>
            <a:r>
              <a:rPr dirty="0" sz="1800" spc="-40">
                <a:solidFill>
                  <a:srgbClr val="0563C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2013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5th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International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Conference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Computational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Intelligence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and </a:t>
            </a:r>
            <a:r>
              <a:rPr dirty="0" sz="1800">
                <a:latin typeface="Times New Roman"/>
                <a:cs typeface="Times New Roman"/>
              </a:rPr>
              <a:t>Communication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Networks,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Mathura,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India,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2013,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pp.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423-427,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doi: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10.1109/CICN.2013.93.</a:t>
            </a:r>
            <a:endParaRPr sz="1800">
              <a:latin typeface="Times New Roman"/>
              <a:cs typeface="Times New Roman"/>
            </a:endParaRPr>
          </a:p>
          <a:p>
            <a:pPr marL="298450" marR="281305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800">
                <a:latin typeface="Times New Roman"/>
                <a:cs typeface="Times New Roman"/>
              </a:rPr>
              <a:t>[12]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S.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Gupta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M.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Vinodhini,</a:t>
            </a:r>
            <a:r>
              <a:rPr dirty="0" sz="1800" spc="-20">
                <a:latin typeface="Times New Roman"/>
                <a:cs typeface="Times New Roman"/>
              </a:rPr>
              <a:t> "</a:t>
            </a:r>
            <a:r>
              <a:rPr dirty="0" u="sng" sz="1800" spc="-2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Low-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Power</a:t>
            </a:r>
            <a:r>
              <a:rPr dirty="0" u="sng" sz="1800" spc="-2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Linear</a:t>
            </a:r>
            <a:r>
              <a:rPr dirty="0" u="sng" sz="1800" spc="-1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Feedback</a:t>
            </a:r>
            <a:r>
              <a:rPr dirty="0" u="sng" sz="1800" spc="-2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Shift</a:t>
            </a:r>
            <a:r>
              <a:rPr dirty="0" u="sng" sz="1800" spc="-1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Register</a:t>
            </a:r>
            <a:r>
              <a:rPr dirty="0" u="sng" sz="1800" spc="-2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Using</a:t>
            </a:r>
            <a:r>
              <a:rPr dirty="0" u="sng" sz="1800" spc="-2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TSPC</a:t>
            </a:r>
            <a:r>
              <a:rPr dirty="0" u="sng" sz="1800" spc="-1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sng" sz="1800" spc="-1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Flip-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Flop</a:t>
            </a:r>
            <a:r>
              <a:rPr dirty="0" u="sng" sz="1800" spc="-2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and</a:t>
            </a:r>
            <a:r>
              <a:rPr dirty="0" u="sng" sz="1800" spc="-1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sng" sz="1800" spc="-1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Clock</a:t>
            </a:r>
            <a:r>
              <a:rPr dirty="0" sz="1800" spc="-10">
                <a:solidFill>
                  <a:srgbClr val="0563C0"/>
                </a:solidFill>
                <a:latin typeface="Times New Roman"/>
                <a:cs typeface="Times New Roman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7"/>
              </a:rPr>
              <a:t>Gating,"</a:t>
            </a:r>
            <a:r>
              <a:rPr dirty="0" u="sng" sz="1800" spc="-4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2025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Fifth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International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Conference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Advances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Electrical,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Computing,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Communication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and </a:t>
            </a:r>
            <a:r>
              <a:rPr dirty="0" sz="1800">
                <a:latin typeface="Times New Roman"/>
                <a:cs typeface="Times New Roman"/>
              </a:rPr>
              <a:t>Sustainable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Technologies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(ICAECT),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Bhilai,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India,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2025,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pp.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1-</a:t>
            </a:r>
            <a:r>
              <a:rPr dirty="0" sz="1800">
                <a:latin typeface="Times New Roman"/>
                <a:cs typeface="Times New Roman"/>
              </a:rPr>
              <a:t>5,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doi: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10.1109/ICAECT63952.2025.10958909.</a:t>
            </a:r>
            <a:endParaRPr sz="1800">
              <a:latin typeface="Times New Roman"/>
              <a:cs typeface="Times New Roman"/>
            </a:endParaRPr>
          </a:p>
          <a:p>
            <a:pPr marL="297815" marR="5080" indent="-285750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800">
                <a:latin typeface="Times New Roman"/>
                <a:cs typeface="Times New Roman"/>
              </a:rPr>
              <a:t>[13]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J.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R,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M.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M,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G.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D.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M.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A.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H,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"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Optimized</a:t>
            </a:r>
            <a:r>
              <a:rPr dirty="0" u="sng" sz="1800" spc="-1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Design</a:t>
            </a:r>
            <a:r>
              <a:rPr dirty="0" u="sng" sz="1800" spc="-1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of</a:t>
            </a:r>
            <a:r>
              <a:rPr dirty="0" u="sng" sz="1800" spc="-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 </a:t>
            </a:r>
            <a:r>
              <a:rPr dirty="0" u="sng" sz="1800" spc="-1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Clock-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Gated</a:t>
            </a:r>
            <a:r>
              <a:rPr dirty="0" u="sng" sz="1800" spc="-1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D</a:t>
            </a:r>
            <a:r>
              <a:rPr dirty="0" u="sng" sz="1800" spc="-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 </a:t>
            </a:r>
            <a:r>
              <a:rPr dirty="0" u="sng" sz="1800" spc="-1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Flip-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Flop</a:t>
            </a:r>
            <a:r>
              <a:rPr dirty="0" u="sng" sz="1800" spc="-1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using</a:t>
            </a:r>
            <a:r>
              <a:rPr dirty="0" u="sng" sz="1800" spc="-1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Transmission</a:t>
            </a:r>
            <a:r>
              <a:rPr dirty="0" u="sng" sz="1800" spc="-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 </a:t>
            </a:r>
            <a:r>
              <a:rPr dirty="0" u="sng" sz="1800" spc="-1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8"/>
              </a:rPr>
              <a:t>Gate,</a:t>
            </a:r>
            <a:r>
              <a:rPr dirty="0" sz="1800" spc="-10">
                <a:latin typeface="Times New Roman"/>
                <a:cs typeface="Times New Roman"/>
              </a:rPr>
              <a:t>" </a:t>
            </a:r>
            <a:r>
              <a:rPr dirty="0" sz="1800">
                <a:latin typeface="Times New Roman"/>
                <a:cs typeface="Times New Roman"/>
              </a:rPr>
              <a:t>2025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Third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International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Conference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Augmented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Intelligence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Sustainable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Systems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(ICAISS),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Trichy,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India, </a:t>
            </a:r>
            <a:r>
              <a:rPr dirty="0" sz="1800">
                <a:latin typeface="Times New Roman"/>
                <a:cs typeface="Times New Roman"/>
              </a:rPr>
              <a:t>2025,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pp. 911-916,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doi: </a:t>
            </a:r>
            <a:r>
              <a:rPr dirty="0" sz="1800" spc="-10">
                <a:latin typeface="Times New Roman"/>
                <a:cs typeface="Times New Roman"/>
              </a:rPr>
              <a:t>10.1109/ICAISS61471.2025.11042123.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pc="-30"/>
              <a:t>Dept</a:t>
            </a:r>
            <a:r>
              <a:rPr dirty="0" spc="-90"/>
              <a:t> </a:t>
            </a:r>
            <a:r>
              <a:rPr dirty="0" spc="-45"/>
              <a:t>EECE,</a:t>
            </a:r>
            <a:r>
              <a:rPr dirty="0" spc="-85"/>
              <a:t> </a:t>
            </a:r>
            <a:r>
              <a:rPr dirty="0" spc="-50"/>
              <a:t>GST</a:t>
            </a:r>
            <a:r>
              <a:rPr dirty="0" spc="-85"/>
              <a:t> </a:t>
            </a:r>
            <a:r>
              <a:rPr dirty="0" spc="-10"/>
              <a:t>Bengaluru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02425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064"/>
              </a:spcBef>
            </a:pPr>
            <a:r>
              <a:rPr dirty="0" sz="11500" spc="-1180" b="0">
                <a:solidFill>
                  <a:srgbClr val="007068"/>
                </a:solidFill>
                <a:latin typeface="Arial Black"/>
                <a:cs typeface="Arial Black"/>
              </a:rPr>
              <a:t>THANK</a:t>
            </a:r>
            <a:r>
              <a:rPr dirty="0" sz="11500" spc="-844" b="0">
                <a:solidFill>
                  <a:srgbClr val="007068"/>
                </a:solidFill>
                <a:latin typeface="Arial Black"/>
                <a:cs typeface="Arial Black"/>
              </a:rPr>
              <a:t> </a:t>
            </a:r>
            <a:r>
              <a:rPr dirty="0" sz="11500" spc="-1095" b="0">
                <a:solidFill>
                  <a:srgbClr val="A5A5A5"/>
                </a:solidFill>
                <a:latin typeface="Arial Black"/>
                <a:cs typeface="Arial Black"/>
              </a:rPr>
              <a:t>YOU</a:t>
            </a:r>
            <a:endParaRPr sz="115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1385"/>
              </a:spcBef>
            </a:pPr>
            <a:r>
              <a:rPr dirty="0" sz="2000" spc="-140" b="0">
                <a:solidFill>
                  <a:srgbClr val="7F7F7F"/>
                </a:solidFill>
                <a:latin typeface="Arial Black"/>
                <a:cs typeface="Arial Black"/>
              </a:rPr>
              <a:t>Have a </a:t>
            </a:r>
            <a:r>
              <a:rPr dirty="0" sz="2000" spc="-110" b="0">
                <a:solidFill>
                  <a:srgbClr val="7F7F7F"/>
                </a:solidFill>
                <a:latin typeface="Arial Black"/>
                <a:cs typeface="Arial Black"/>
              </a:rPr>
              <a:t>Great</a:t>
            </a:r>
            <a:r>
              <a:rPr dirty="0" sz="2000" spc="-135" b="0">
                <a:solidFill>
                  <a:srgbClr val="7F7F7F"/>
                </a:solidFill>
                <a:latin typeface="Arial Black"/>
                <a:cs typeface="Arial Black"/>
              </a:rPr>
              <a:t> </a:t>
            </a:r>
            <a:r>
              <a:rPr dirty="0" sz="2000" spc="-100" b="0">
                <a:solidFill>
                  <a:srgbClr val="7F7F7F"/>
                </a:solidFill>
                <a:latin typeface="Arial Black"/>
                <a:cs typeface="Arial Black"/>
              </a:rPr>
              <a:t>Day</a:t>
            </a:r>
            <a:r>
              <a:rPr dirty="0" sz="2000" spc="-140" b="0">
                <a:solidFill>
                  <a:srgbClr val="7F7F7F"/>
                </a:solidFill>
                <a:latin typeface="Arial Black"/>
                <a:cs typeface="Arial Black"/>
              </a:rPr>
              <a:t> </a:t>
            </a:r>
            <a:r>
              <a:rPr dirty="0" sz="2000" spc="-50" b="0">
                <a:solidFill>
                  <a:srgbClr val="7F7F7F"/>
                </a:solidFill>
                <a:latin typeface="Arial Black"/>
                <a:cs typeface="Arial Black"/>
              </a:rPr>
              <a:t>!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pc="-30"/>
              <a:t>Dept</a:t>
            </a:r>
            <a:r>
              <a:rPr dirty="0" spc="-90"/>
              <a:t> </a:t>
            </a:r>
            <a:r>
              <a:rPr dirty="0" spc="-45"/>
              <a:t>EECE,</a:t>
            </a:r>
            <a:r>
              <a:rPr dirty="0" spc="-85"/>
              <a:t> </a:t>
            </a:r>
            <a:r>
              <a:rPr dirty="0" spc="-50"/>
              <a:t>GST</a:t>
            </a:r>
            <a:r>
              <a:rPr dirty="0" spc="-85"/>
              <a:t> </a:t>
            </a:r>
            <a:r>
              <a:rPr dirty="0" spc="-10"/>
              <a:t>Bengaluru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71600">
              <a:lnSpc>
                <a:spcPct val="100000"/>
              </a:lnSpc>
              <a:spcBef>
                <a:spcPts val="100"/>
              </a:spcBef>
            </a:pPr>
            <a:r>
              <a:rPr dirty="0"/>
              <a:t>Objective</a:t>
            </a:r>
            <a:r>
              <a:rPr dirty="0" spc="-55"/>
              <a:t> </a:t>
            </a:r>
            <a:r>
              <a:rPr dirty="0"/>
              <a:t>and</a:t>
            </a:r>
            <a:r>
              <a:rPr dirty="0" spc="-50"/>
              <a:t> </a:t>
            </a:r>
            <a:r>
              <a:rPr dirty="0" spc="-20"/>
              <a:t>Goals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37906" y="753205"/>
            <a:ext cx="2139950" cy="327660"/>
            <a:chOff x="537906" y="753205"/>
            <a:chExt cx="2139950" cy="327660"/>
          </a:xfrm>
        </p:grpSpPr>
        <p:sp>
          <p:nvSpPr>
            <p:cNvPr id="4" name="object 4" descr=""/>
            <p:cNvSpPr/>
            <p:nvPr/>
          </p:nvSpPr>
          <p:spPr>
            <a:xfrm>
              <a:off x="550605" y="765905"/>
              <a:ext cx="2114550" cy="302260"/>
            </a:xfrm>
            <a:custGeom>
              <a:avLst/>
              <a:gdLst/>
              <a:ahLst/>
              <a:cxnLst/>
              <a:rect l="l" t="t" r="r" b="b"/>
              <a:pathLst>
                <a:path w="2114550" h="302259">
                  <a:moveTo>
                    <a:pt x="2063978" y="0"/>
                  </a:moveTo>
                  <a:lnTo>
                    <a:pt x="50364" y="0"/>
                  </a:lnTo>
                  <a:lnTo>
                    <a:pt x="30839" y="3983"/>
                  </a:lnTo>
                  <a:lnTo>
                    <a:pt x="14821" y="14820"/>
                  </a:lnTo>
                  <a:lnTo>
                    <a:pt x="3984" y="30839"/>
                  </a:lnTo>
                  <a:lnTo>
                    <a:pt x="0" y="50368"/>
                  </a:lnTo>
                  <a:lnTo>
                    <a:pt x="0" y="251815"/>
                  </a:lnTo>
                  <a:lnTo>
                    <a:pt x="3984" y="271344"/>
                  </a:lnTo>
                  <a:lnTo>
                    <a:pt x="14821" y="287362"/>
                  </a:lnTo>
                  <a:lnTo>
                    <a:pt x="30839" y="298199"/>
                  </a:lnTo>
                  <a:lnTo>
                    <a:pt x="50364" y="302183"/>
                  </a:lnTo>
                  <a:lnTo>
                    <a:pt x="2063978" y="302183"/>
                  </a:lnTo>
                  <a:lnTo>
                    <a:pt x="2083499" y="298199"/>
                  </a:lnTo>
                  <a:lnTo>
                    <a:pt x="2099514" y="287362"/>
                  </a:lnTo>
                  <a:lnTo>
                    <a:pt x="2110350" y="271344"/>
                  </a:lnTo>
                  <a:lnTo>
                    <a:pt x="2114334" y="251815"/>
                  </a:lnTo>
                  <a:lnTo>
                    <a:pt x="2114334" y="50368"/>
                  </a:lnTo>
                  <a:lnTo>
                    <a:pt x="2110350" y="30839"/>
                  </a:lnTo>
                  <a:lnTo>
                    <a:pt x="2099514" y="14820"/>
                  </a:lnTo>
                  <a:lnTo>
                    <a:pt x="2083499" y="3983"/>
                  </a:lnTo>
                  <a:lnTo>
                    <a:pt x="2063978" y="0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50605" y="765905"/>
              <a:ext cx="2114550" cy="302260"/>
            </a:xfrm>
            <a:custGeom>
              <a:avLst/>
              <a:gdLst/>
              <a:ahLst/>
              <a:cxnLst/>
              <a:rect l="l" t="t" r="r" b="b"/>
              <a:pathLst>
                <a:path w="2114550" h="302259">
                  <a:moveTo>
                    <a:pt x="0" y="50368"/>
                  </a:moveTo>
                  <a:lnTo>
                    <a:pt x="3984" y="30839"/>
                  </a:lnTo>
                  <a:lnTo>
                    <a:pt x="14821" y="14820"/>
                  </a:lnTo>
                  <a:lnTo>
                    <a:pt x="30839" y="3983"/>
                  </a:lnTo>
                  <a:lnTo>
                    <a:pt x="50364" y="0"/>
                  </a:lnTo>
                  <a:lnTo>
                    <a:pt x="2063978" y="0"/>
                  </a:lnTo>
                  <a:lnTo>
                    <a:pt x="2083499" y="3983"/>
                  </a:lnTo>
                  <a:lnTo>
                    <a:pt x="2099514" y="14820"/>
                  </a:lnTo>
                  <a:lnTo>
                    <a:pt x="2110350" y="30839"/>
                  </a:lnTo>
                  <a:lnTo>
                    <a:pt x="2114334" y="50368"/>
                  </a:lnTo>
                  <a:lnTo>
                    <a:pt x="2114334" y="251815"/>
                  </a:lnTo>
                  <a:lnTo>
                    <a:pt x="2110350" y="271344"/>
                  </a:lnTo>
                  <a:lnTo>
                    <a:pt x="2099514" y="287362"/>
                  </a:lnTo>
                  <a:lnTo>
                    <a:pt x="2083499" y="298199"/>
                  </a:lnTo>
                  <a:lnTo>
                    <a:pt x="2063978" y="302183"/>
                  </a:lnTo>
                  <a:lnTo>
                    <a:pt x="50364" y="302183"/>
                  </a:lnTo>
                  <a:lnTo>
                    <a:pt x="30839" y="298199"/>
                  </a:lnTo>
                  <a:lnTo>
                    <a:pt x="14821" y="287362"/>
                  </a:lnTo>
                  <a:lnTo>
                    <a:pt x="3984" y="271344"/>
                  </a:lnTo>
                  <a:lnTo>
                    <a:pt x="0" y="251815"/>
                  </a:lnTo>
                  <a:lnTo>
                    <a:pt x="0" y="50368"/>
                  </a:lnTo>
                  <a:close/>
                </a:path>
              </a:pathLst>
            </a:custGeom>
            <a:ln w="25399">
              <a:solidFill>
                <a:srgbClr val="2727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537906" y="3249523"/>
            <a:ext cx="2139950" cy="327660"/>
            <a:chOff x="537906" y="3249523"/>
            <a:chExt cx="2139950" cy="327660"/>
          </a:xfrm>
        </p:grpSpPr>
        <p:sp>
          <p:nvSpPr>
            <p:cNvPr id="7" name="object 7" descr=""/>
            <p:cNvSpPr/>
            <p:nvPr/>
          </p:nvSpPr>
          <p:spPr>
            <a:xfrm>
              <a:off x="550605" y="3262223"/>
              <a:ext cx="2114550" cy="302260"/>
            </a:xfrm>
            <a:custGeom>
              <a:avLst/>
              <a:gdLst/>
              <a:ahLst/>
              <a:cxnLst/>
              <a:rect l="l" t="t" r="r" b="b"/>
              <a:pathLst>
                <a:path w="2114550" h="302260">
                  <a:moveTo>
                    <a:pt x="2063978" y="0"/>
                  </a:moveTo>
                  <a:lnTo>
                    <a:pt x="50364" y="0"/>
                  </a:lnTo>
                  <a:lnTo>
                    <a:pt x="30839" y="3983"/>
                  </a:lnTo>
                  <a:lnTo>
                    <a:pt x="14821" y="14820"/>
                  </a:lnTo>
                  <a:lnTo>
                    <a:pt x="3984" y="30839"/>
                  </a:lnTo>
                  <a:lnTo>
                    <a:pt x="0" y="50368"/>
                  </a:lnTo>
                  <a:lnTo>
                    <a:pt x="0" y="251815"/>
                  </a:lnTo>
                  <a:lnTo>
                    <a:pt x="3984" y="271344"/>
                  </a:lnTo>
                  <a:lnTo>
                    <a:pt x="14821" y="287362"/>
                  </a:lnTo>
                  <a:lnTo>
                    <a:pt x="30839" y="298199"/>
                  </a:lnTo>
                  <a:lnTo>
                    <a:pt x="50364" y="302183"/>
                  </a:lnTo>
                  <a:lnTo>
                    <a:pt x="2063978" y="302183"/>
                  </a:lnTo>
                  <a:lnTo>
                    <a:pt x="2083499" y="298199"/>
                  </a:lnTo>
                  <a:lnTo>
                    <a:pt x="2099514" y="287362"/>
                  </a:lnTo>
                  <a:lnTo>
                    <a:pt x="2110350" y="271344"/>
                  </a:lnTo>
                  <a:lnTo>
                    <a:pt x="2114334" y="251815"/>
                  </a:lnTo>
                  <a:lnTo>
                    <a:pt x="2114334" y="50368"/>
                  </a:lnTo>
                  <a:lnTo>
                    <a:pt x="2110350" y="30839"/>
                  </a:lnTo>
                  <a:lnTo>
                    <a:pt x="2099514" y="14820"/>
                  </a:lnTo>
                  <a:lnTo>
                    <a:pt x="2083499" y="3983"/>
                  </a:lnTo>
                  <a:lnTo>
                    <a:pt x="2063978" y="0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50605" y="3262223"/>
              <a:ext cx="2114550" cy="302260"/>
            </a:xfrm>
            <a:custGeom>
              <a:avLst/>
              <a:gdLst/>
              <a:ahLst/>
              <a:cxnLst/>
              <a:rect l="l" t="t" r="r" b="b"/>
              <a:pathLst>
                <a:path w="2114550" h="302260">
                  <a:moveTo>
                    <a:pt x="0" y="50368"/>
                  </a:moveTo>
                  <a:lnTo>
                    <a:pt x="3984" y="30839"/>
                  </a:lnTo>
                  <a:lnTo>
                    <a:pt x="14821" y="14820"/>
                  </a:lnTo>
                  <a:lnTo>
                    <a:pt x="30839" y="3983"/>
                  </a:lnTo>
                  <a:lnTo>
                    <a:pt x="50364" y="0"/>
                  </a:lnTo>
                  <a:lnTo>
                    <a:pt x="2063978" y="0"/>
                  </a:lnTo>
                  <a:lnTo>
                    <a:pt x="2083499" y="3983"/>
                  </a:lnTo>
                  <a:lnTo>
                    <a:pt x="2099514" y="14820"/>
                  </a:lnTo>
                  <a:lnTo>
                    <a:pt x="2110350" y="30839"/>
                  </a:lnTo>
                  <a:lnTo>
                    <a:pt x="2114334" y="50368"/>
                  </a:lnTo>
                  <a:lnTo>
                    <a:pt x="2114334" y="251815"/>
                  </a:lnTo>
                  <a:lnTo>
                    <a:pt x="2110350" y="271344"/>
                  </a:lnTo>
                  <a:lnTo>
                    <a:pt x="2099514" y="287362"/>
                  </a:lnTo>
                  <a:lnTo>
                    <a:pt x="2083499" y="298199"/>
                  </a:lnTo>
                  <a:lnTo>
                    <a:pt x="2063978" y="302183"/>
                  </a:lnTo>
                  <a:lnTo>
                    <a:pt x="50364" y="302183"/>
                  </a:lnTo>
                  <a:lnTo>
                    <a:pt x="30839" y="298199"/>
                  </a:lnTo>
                  <a:lnTo>
                    <a:pt x="14821" y="287362"/>
                  </a:lnTo>
                  <a:lnTo>
                    <a:pt x="3984" y="271344"/>
                  </a:lnTo>
                  <a:lnTo>
                    <a:pt x="0" y="251815"/>
                  </a:lnTo>
                  <a:lnTo>
                    <a:pt x="0" y="50368"/>
                  </a:lnTo>
                  <a:close/>
                </a:path>
              </a:pathLst>
            </a:custGeom>
            <a:ln w="25399">
              <a:solidFill>
                <a:srgbClr val="2727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073369" y="745355"/>
            <a:ext cx="9669780" cy="5245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solidFill>
                  <a:srgbClr val="FFFFFF"/>
                </a:solidFill>
                <a:latin typeface="Times New Roman"/>
                <a:cs typeface="Times New Roman"/>
              </a:rPr>
              <a:t>Objective</a:t>
            </a:r>
            <a:endParaRPr sz="2000">
              <a:latin typeface="Times New Roman"/>
              <a:cs typeface="Times New Roman"/>
            </a:endParaRPr>
          </a:p>
          <a:p>
            <a:pPr marL="17780">
              <a:lnSpc>
                <a:spcPct val="100000"/>
              </a:lnSpc>
              <a:spcBef>
                <a:spcPts val="2120"/>
              </a:spcBef>
            </a:pPr>
            <a:r>
              <a:rPr dirty="0" sz="2000" b="1">
                <a:latin typeface="Times New Roman"/>
                <a:cs typeface="Times New Roman"/>
              </a:rPr>
              <a:t>Brief</a:t>
            </a:r>
            <a:r>
              <a:rPr dirty="0" sz="2000" spc="-10" b="1">
                <a:latin typeface="Times New Roman"/>
                <a:cs typeface="Times New Roman"/>
              </a:rPr>
              <a:t> Description:</a:t>
            </a:r>
            <a:endParaRPr sz="2000">
              <a:latin typeface="Times New Roman"/>
              <a:cs typeface="Times New Roman"/>
            </a:endParaRPr>
          </a:p>
          <a:p>
            <a:pPr marL="17780" marR="15875" indent="68516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main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objective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project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lower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power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utilized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circuit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RTL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design</a:t>
            </a:r>
            <a:r>
              <a:rPr dirty="0" sz="1800" spc="-25">
                <a:latin typeface="Times New Roman"/>
                <a:cs typeface="Times New Roman"/>
              </a:rPr>
              <a:t> by </a:t>
            </a:r>
            <a:r>
              <a:rPr dirty="0" sz="1800">
                <a:latin typeface="Times New Roman"/>
                <a:cs typeface="Times New Roman"/>
              </a:rPr>
              <a:t>using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gating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method.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Beyond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basic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gating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system,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design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aims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manage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multiple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power </a:t>
            </a:r>
            <a:r>
              <a:rPr dirty="0" sz="1800">
                <a:latin typeface="Times New Roman"/>
                <a:cs typeface="Times New Roman"/>
              </a:rPr>
              <a:t>saving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techniques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single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centralized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controller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maximize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energy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efficiency.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unified </a:t>
            </a:r>
            <a:r>
              <a:rPr dirty="0" sz="1800">
                <a:latin typeface="Times New Roman"/>
                <a:cs typeface="Times New Roman"/>
              </a:rPr>
              <a:t>adaptive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manages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both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gating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dynamic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frequency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scaling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single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controller.</a:t>
            </a:r>
            <a:endParaRPr sz="1800">
              <a:latin typeface="Times New Roman"/>
              <a:cs typeface="Times New Roman"/>
            </a:endParaRPr>
          </a:p>
          <a:p>
            <a:pPr marL="64643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main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advantage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save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power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based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circuit’s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activity.</a:t>
            </a:r>
            <a:endParaRPr sz="1800">
              <a:latin typeface="Times New Roman"/>
              <a:cs typeface="Times New Roman"/>
            </a:endParaRPr>
          </a:p>
          <a:p>
            <a:pPr marL="17780" marR="8296275" indent="205740">
              <a:lnSpc>
                <a:spcPct val="163300"/>
              </a:lnSpc>
              <a:spcBef>
                <a:spcPts val="409"/>
              </a:spcBef>
            </a:pPr>
            <a:r>
              <a:rPr dirty="0" sz="2000" spc="-10" b="1">
                <a:solidFill>
                  <a:srgbClr val="FFFFFF"/>
                </a:solidFill>
                <a:latin typeface="Times New Roman"/>
                <a:cs typeface="Times New Roman"/>
              </a:rPr>
              <a:t>Goals </a:t>
            </a:r>
            <a:r>
              <a:rPr dirty="0" sz="2000" b="1">
                <a:latin typeface="Times New Roman"/>
                <a:cs typeface="Times New Roman"/>
              </a:rPr>
              <a:t>Main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Goals:</a:t>
            </a:r>
            <a:endParaRPr sz="2000">
              <a:latin typeface="Times New Roman"/>
              <a:cs typeface="Times New Roman"/>
            </a:endParaRPr>
          </a:p>
          <a:p>
            <a:pPr algn="just" marL="302895" indent="-28511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02895" algn="l"/>
              </a:tabLst>
            </a:pP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main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goal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reduce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power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consumption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circuit.</a:t>
            </a:r>
            <a:endParaRPr sz="1800">
              <a:latin typeface="Times New Roman"/>
              <a:cs typeface="Times New Roman"/>
            </a:endParaRPr>
          </a:p>
          <a:p>
            <a:pPr algn="just" marL="303530" marR="88265" indent="-285750">
              <a:lnSpc>
                <a:spcPct val="100000"/>
              </a:lnSpc>
              <a:buFont typeface="Arial"/>
              <a:buChar char="•"/>
              <a:tabLst>
                <a:tab pos="303530" algn="l"/>
              </a:tabLst>
            </a:pP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primary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goal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create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single,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centralized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controller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uses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both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power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saving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methods: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gating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dynamic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frequency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scaling.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more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efficient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using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separate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controllers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for </a:t>
            </a:r>
            <a:r>
              <a:rPr dirty="0" sz="1800">
                <a:latin typeface="Times New Roman"/>
                <a:cs typeface="Times New Roman"/>
              </a:rPr>
              <a:t>each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functions.</a:t>
            </a:r>
            <a:endParaRPr sz="1800">
              <a:latin typeface="Times New Roman"/>
              <a:cs typeface="Times New Roman"/>
            </a:endParaRPr>
          </a:p>
          <a:p>
            <a:pPr algn="just" marL="303530" marR="5080" indent="-285750">
              <a:lnSpc>
                <a:spcPct val="100000"/>
              </a:lnSpc>
              <a:buFont typeface="Arial"/>
              <a:buChar char="•"/>
              <a:tabLst>
                <a:tab pos="303530" algn="l"/>
              </a:tabLst>
            </a:pPr>
            <a:r>
              <a:rPr dirty="0" sz="1800">
                <a:latin typeface="Times New Roman"/>
                <a:cs typeface="Times New Roman"/>
              </a:rPr>
              <a:t>Developing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adaptive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monitor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circuit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activity,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whether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active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mode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or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idle mode</a:t>
            </a:r>
            <a:endParaRPr sz="1800">
              <a:latin typeface="Times New Roman"/>
              <a:cs typeface="Times New Roman"/>
            </a:endParaRPr>
          </a:p>
          <a:p>
            <a:pPr algn="just" marL="302895" indent="-285115">
              <a:lnSpc>
                <a:spcPct val="100000"/>
              </a:lnSpc>
              <a:buFont typeface="Arial"/>
              <a:buChar char="•"/>
              <a:tabLst>
                <a:tab pos="302895" algn="l"/>
              </a:tabLst>
            </a:pPr>
            <a:r>
              <a:rPr dirty="0" sz="1800">
                <a:latin typeface="Times New Roman"/>
                <a:cs typeface="Times New Roman"/>
              </a:rPr>
              <a:t>Project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aims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showcase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real-</a:t>
            </a:r>
            <a:r>
              <a:rPr dirty="0" sz="1800">
                <a:latin typeface="Times New Roman"/>
                <a:cs typeface="Times New Roman"/>
              </a:rPr>
              <a:t>world,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standard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approach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low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power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design.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pc="-30"/>
              <a:t>Dept</a:t>
            </a:r>
            <a:r>
              <a:rPr dirty="0" spc="-90"/>
              <a:t> </a:t>
            </a:r>
            <a:r>
              <a:rPr dirty="0" spc="-45"/>
              <a:t>EECE,</a:t>
            </a:r>
            <a:r>
              <a:rPr dirty="0" spc="-85"/>
              <a:t> </a:t>
            </a:r>
            <a:r>
              <a:rPr dirty="0" spc="-50"/>
              <a:t>GST</a:t>
            </a:r>
            <a:r>
              <a:rPr dirty="0" spc="-85"/>
              <a:t> </a:t>
            </a:r>
            <a:r>
              <a:rPr dirty="0" spc="-10"/>
              <a:t>Bengaluru</a:t>
            </a: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900">
              <a:lnSpc>
                <a:spcPts val="1410"/>
              </a:lnSpc>
            </a:pPr>
            <a:fld id="{81D60167-4931-47E6-BA6A-407CBD079E47}" type="slidenum">
              <a:rPr dirty="0" spc="-50"/>
              <a:t>2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dirty="0" spc="-45"/>
              <a:t> </a:t>
            </a:r>
            <a:r>
              <a:rPr dirty="0"/>
              <a:t>1:</a:t>
            </a:r>
            <a:r>
              <a:rPr dirty="0" spc="-40"/>
              <a:t> </a:t>
            </a:r>
            <a:r>
              <a:rPr dirty="0"/>
              <a:t>Project</a:t>
            </a:r>
            <a:r>
              <a:rPr dirty="0" spc="-35"/>
              <a:t> </a:t>
            </a:r>
            <a:r>
              <a:rPr dirty="0"/>
              <a:t>Proposal</a:t>
            </a:r>
            <a:r>
              <a:rPr dirty="0" spc="-40"/>
              <a:t> </a:t>
            </a:r>
            <a:r>
              <a:rPr dirty="0"/>
              <a:t>&amp;</a:t>
            </a:r>
            <a:r>
              <a:rPr dirty="0" spc="-40"/>
              <a:t> </a:t>
            </a:r>
            <a:r>
              <a:rPr dirty="0" spc="-10"/>
              <a:t>Design</a:t>
            </a:r>
          </a:p>
          <a:p>
            <a:pPr marL="297815" indent="-28511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7815" algn="l"/>
              </a:tabLst>
            </a:pPr>
            <a:r>
              <a:rPr dirty="0" sz="1600" b="0">
                <a:latin typeface="Times New Roman"/>
                <a:cs typeface="Times New Roman"/>
              </a:rPr>
              <a:t>Define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the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project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scope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and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propose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the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spc="-20" b="0">
                <a:latin typeface="Times New Roman"/>
                <a:cs typeface="Times New Roman"/>
              </a:rPr>
              <a:t>high-</a:t>
            </a:r>
            <a:r>
              <a:rPr dirty="0" sz="1600" b="0">
                <a:latin typeface="Times New Roman"/>
                <a:cs typeface="Times New Roman"/>
              </a:rPr>
              <a:t>level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spc="-10" b="0">
                <a:latin typeface="Times New Roman"/>
                <a:cs typeface="Times New Roman"/>
              </a:rPr>
              <a:t>design.</a:t>
            </a:r>
            <a:endParaRPr sz="16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600" spc="-10" b="0">
                <a:latin typeface="Times New Roman"/>
                <a:cs typeface="Times New Roman"/>
              </a:rPr>
              <a:t>Milestones:</a:t>
            </a:r>
            <a:endParaRPr sz="16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600" b="0">
                <a:latin typeface="Times New Roman"/>
                <a:cs typeface="Times New Roman"/>
              </a:rPr>
              <a:t>Research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and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summarize</a:t>
            </a:r>
            <a:r>
              <a:rPr dirty="0" sz="1600" spc="-4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existing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spc="-10" b="0">
                <a:latin typeface="Times New Roman"/>
                <a:cs typeface="Times New Roman"/>
              </a:rPr>
              <a:t>low-</a:t>
            </a:r>
            <a:r>
              <a:rPr dirty="0" sz="1600" b="0">
                <a:latin typeface="Times New Roman"/>
                <a:cs typeface="Times New Roman"/>
              </a:rPr>
              <a:t>power</a:t>
            </a:r>
            <a:r>
              <a:rPr dirty="0" sz="1600" spc="-4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design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techniques,</a:t>
            </a:r>
            <a:r>
              <a:rPr dirty="0" sz="1600" spc="-4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including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clock</a:t>
            </a:r>
            <a:r>
              <a:rPr dirty="0" sz="1600" spc="-4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gating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and</a:t>
            </a:r>
            <a:r>
              <a:rPr dirty="0" sz="1600" spc="-4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frequency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spc="-10" b="0">
                <a:latin typeface="Times New Roman"/>
                <a:cs typeface="Times New Roman"/>
              </a:rPr>
              <a:t>scaling.</a:t>
            </a:r>
            <a:endParaRPr sz="16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600" b="0">
                <a:latin typeface="Times New Roman"/>
                <a:cs typeface="Times New Roman"/>
              </a:rPr>
              <a:t>Clearly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define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the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issue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of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power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consumption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in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RTL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spc="-10" b="0">
                <a:latin typeface="Times New Roman"/>
                <a:cs typeface="Times New Roman"/>
              </a:rPr>
              <a:t>circuits.</a:t>
            </a:r>
            <a:endParaRPr sz="16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600" b="0">
                <a:latin typeface="Times New Roman"/>
                <a:cs typeface="Times New Roman"/>
              </a:rPr>
              <a:t>Outline</a:t>
            </a:r>
            <a:r>
              <a:rPr dirty="0" sz="1600" spc="-5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the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project's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objectives,</a:t>
            </a:r>
            <a:r>
              <a:rPr dirty="0" sz="1600" spc="-5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goals,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and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spc="-10" b="0">
                <a:latin typeface="Times New Roman"/>
                <a:cs typeface="Times New Roman"/>
              </a:rPr>
              <a:t>methodology.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"/>
              <a:buChar char="•"/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/>
              <a:t>Review</a:t>
            </a:r>
            <a:r>
              <a:rPr dirty="0" spc="-35"/>
              <a:t> </a:t>
            </a:r>
            <a:r>
              <a:rPr dirty="0"/>
              <a:t>2:</a:t>
            </a:r>
            <a:r>
              <a:rPr dirty="0" spc="-30"/>
              <a:t> </a:t>
            </a:r>
            <a:r>
              <a:rPr dirty="0"/>
              <a:t>Unified</a:t>
            </a:r>
            <a:r>
              <a:rPr dirty="0" spc="-30"/>
              <a:t> </a:t>
            </a:r>
            <a:r>
              <a:rPr dirty="0"/>
              <a:t>Controller</a:t>
            </a:r>
            <a:r>
              <a:rPr dirty="0" spc="-30"/>
              <a:t> </a:t>
            </a:r>
            <a:r>
              <a:rPr dirty="0"/>
              <a:t>on</a:t>
            </a:r>
            <a:r>
              <a:rPr dirty="0" spc="-30"/>
              <a:t> </a:t>
            </a:r>
            <a:r>
              <a:rPr dirty="0"/>
              <a:t>a</a:t>
            </a:r>
            <a:r>
              <a:rPr dirty="0" spc="-30"/>
              <a:t> </a:t>
            </a:r>
            <a:r>
              <a:rPr dirty="0"/>
              <a:t>Full</a:t>
            </a:r>
            <a:r>
              <a:rPr dirty="0" spc="-30"/>
              <a:t> </a:t>
            </a:r>
            <a:r>
              <a:rPr dirty="0" spc="-10"/>
              <a:t>Adder</a:t>
            </a:r>
          </a:p>
          <a:p>
            <a:pPr marL="297815" indent="-28511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7815" algn="l"/>
              </a:tabLst>
            </a:pPr>
            <a:r>
              <a:rPr dirty="0" sz="1600" b="0">
                <a:latin typeface="Times New Roman"/>
                <a:cs typeface="Times New Roman"/>
              </a:rPr>
              <a:t>To</a:t>
            </a:r>
            <a:r>
              <a:rPr dirty="0" sz="1600" spc="-5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combine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multiple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spc="-10" b="0">
                <a:latin typeface="Times New Roman"/>
                <a:cs typeface="Times New Roman"/>
              </a:rPr>
              <a:t>power-</a:t>
            </a:r>
            <a:r>
              <a:rPr dirty="0" sz="1600" b="0">
                <a:latin typeface="Times New Roman"/>
                <a:cs typeface="Times New Roman"/>
              </a:rPr>
              <a:t>saving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techniques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under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a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single,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advanced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controller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to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achieve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maximum</a:t>
            </a:r>
            <a:r>
              <a:rPr dirty="0" sz="1600" spc="-5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energy</a:t>
            </a:r>
            <a:r>
              <a:rPr dirty="0" sz="1600" spc="-50" b="0">
                <a:latin typeface="Times New Roman"/>
                <a:cs typeface="Times New Roman"/>
              </a:rPr>
              <a:t> </a:t>
            </a:r>
            <a:r>
              <a:rPr dirty="0" sz="1600" spc="-10" b="0">
                <a:latin typeface="Times New Roman"/>
                <a:cs typeface="Times New Roman"/>
              </a:rPr>
              <a:t>efficiency.</a:t>
            </a:r>
            <a:endParaRPr sz="1600">
              <a:latin typeface="Times New Roman"/>
              <a:cs typeface="Times New Roman"/>
            </a:endParaRPr>
          </a:p>
          <a:p>
            <a:pPr marL="297815" marR="127000" indent="-285750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600" b="0">
                <a:latin typeface="Times New Roman"/>
                <a:cs typeface="Times New Roman"/>
              </a:rPr>
              <a:t>Your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controller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now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manages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both</a:t>
            </a:r>
            <a:r>
              <a:rPr dirty="0" sz="1600" spc="-25" b="0">
                <a:latin typeface="Times New Roman"/>
                <a:cs typeface="Times New Roman"/>
              </a:rPr>
              <a:t> </a:t>
            </a:r>
            <a:r>
              <a:rPr dirty="0" sz="1600"/>
              <a:t>clock</a:t>
            </a:r>
            <a:r>
              <a:rPr dirty="0" sz="1600" spc="-35"/>
              <a:t> </a:t>
            </a:r>
            <a:r>
              <a:rPr dirty="0" sz="1600"/>
              <a:t>gating</a:t>
            </a:r>
            <a:r>
              <a:rPr dirty="0" sz="1600" spc="-30"/>
              <a:t> </a:t>
            </a:r>
            <a:r>
              <a:rPr dirty="0" sz="1600" b="0">
                <a:latin typeface="Times New Roman"/>
                <a:cs typeface="Times New Roman"/>
              </a:rPr>
              <a:t>(for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light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sleep)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and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/>
              <a:t>frequency</a:t>
            </a:r>
            <a:r>
              <a:rPr dirty="0" sz="1600" spc="-35"/>
              <a:t> </a:t>
            </a:r>
            <a:r>
              <a:rPr dirty="0" sz="1600"/>
              <a:t>scaling</a:t>
            </a:r>
            <a:r>
              <a:rPr dirty="0" sz="1600" spc="-30"/>
              <a:t> </a:t>
            </a:r>
            <a:r>
              <a:rPr dirty="0" sz="1600" b="0">
                <a:latin typeface="Times New Roman"/>
                <a:cs typeface="Times New Roman"/>
              </a:rPr>
              <a:t>(for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deep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sleep)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based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on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the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duration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spc="-25" b="0">
                <a:latin typeface="Times New Roman"/>
                <a:cs typeface="Times New Roman"/>
              </a:rPr>
              <a:t>of </a:t>
            </a:r>
            <a:r>
              <a:rPr dirty="0" sz="1600" b="0">
                <a:latin typeface="Times New Roman"/>
                <a:cs typeface="Times New Roman"/>
              </a:rPr>
              <a:t>inactivity.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This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is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the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/>
              <a:t>unified</a:t>
            </a:r>
            <a:r>
              <a:rPr dirty="0" sz="1600" spc="-40"/>
              <a:t> </a:t>
            </a:r>
            <a:r>
              <a:rPr dirty="0" sz="1600"/>
              <a:t>adaptive</a:t>
            </a:r>
            <a:r>
              <a:rPr dirty="0" sz="1600" spc="-35"/>
              <a:t> </a:t>
            </a:r>
            <a:r>
              <a:rPr dirty="0" sz="1600"/>
              <a:t>system</a:t>
            </a:r>
            <a:r>
              <a:rPr dirty="0" sz="1600" spc="-25"/>
              <a:t> </a:t>
            </a:r>
            <a:r>
              <a:rPr dirty="0" sz="1600" b="0">
                <a:latin typeface="Times New Roman"/>
                <a:cs typeface="Times New Roman"/>
              </a:rPr>
              <a:t>we've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been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working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on.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And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applied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this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on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full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spc="-10" b="0">
                <a:latin typeface="Times New Roman"/>
                <a:cs typeface="Times New Roman"/>
              </a:rPr>
              <a:t>adder.</a:t>
            </a:r>
            <a:endParaRPr sz="160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600" b="0">
                <a:latin typeface="Times New Roman"/>
                <a:cs typeface="Times New Roman"/>
              </a:rPr>
              <a:t>This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is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where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we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saw</a:t>
            </a:r>
            <a:r>
              <a:rPr dirty="0" sz="1600" spc="-25" b="0">
                <a:latin typeface="Times New Roman"/>
                <a:cs typeface="Times New Roman"/>
              </a:rPr>
              <a:t> </a:t>
            </a:r>
            <a:r>
              <a:rPr dirty="0" sz="1600"/>
              <a:t>50.3%</a:t>
            </a:r>
            <a:r>
              <a:rPr dirty="0" sz="1600" spc="-30"/>
              <a:t> </a:t>
            </a:r>
            <a:r>
              <a:rPr dirty="0" sz="1600"/>
              <a:t>power</a:t>
            </a:r>
            <a:r>
              <a:rPr dirty="0" sz="1600" spc="-30"/>
              <a:t> </a:t>
            </a:r>
            <a:r>
              <a:rPr dirty="0" sz="1600"/>
              <a:t>reduction</a:t>
            </a:r>
            <a:r>
              <a:rPr dirty="0" sz="1600" spc="-25"/>
              <a:t> </a:t>
            </a:r>
            <a:r>
              <a:rPr dirty="0" sz="1600" b="0">
                <a:latin typeface="Times New Roman"/>
                <a:cs typeface="Times New Roman"/>
              </a:rPr>
              <a:t>compared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to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basic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clock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gating,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including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the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spc="-10" b="0">
                <a:latin typeface="Times New Roman"/>
                <a:cs typeface="Times New Roman"/>
              </a:rPr>
              <a:t>significant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power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reduction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spc="-10" b="0">
                <a:latin typeface="Times New Roman"/>
                <a:cs typeface="Times New Roman"/>
              </a:rPr>
              <a:t>numbers </a:t>
            </a:r>
            <a:r>
              <a:rPr dirty="0" sz="1600" b="0">
                <a:latin typeface="Times New Roman"/>
                <a:cs typeface="Times New Roman"/>
              </a:rPr>
              <a:t>and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the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spc="-10" b="0">
                <a:latin typeface="Times New Roman"/>
                <a:cs typeface="Times New Roman"/>
              </a:rPr>
              <a:t>functional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waveforms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that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validate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your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Light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Sleep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and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Deep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Sleep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spc="-10" b="0">
                <a:latin typeface="Times New Roman"/>
                <a:cs typeface="Times New Roman"/>
              </a:rPr>
              <a:t>modes.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"/>
              <a:buChar char="•"/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/>
              <a:t>Review</a:t>
            </a:r>
            <a:r>
              <a:rPr dirty="0" spc="-40"/>
              <a:t> </a:t>
            </a:r>
            <a:r>
              <a:rPr dirty="0"/>
              <a:t>3:</a:t>
            </a:r>
            <a:r>
              <a:rPr dirty="0" spc="-35"/>
              <a:t> </a:t>
            </a:r>
            <a:r>
              <a:rPr dirty="0"/>
              <a:t>Unified</a:t>
            </a:r>
            <a:r>
              <a:rPr dirty="0" spc="-35"/>
              <a:t> </a:t>
            </a:r>
            <a:r>
              <a:rPr dirty="0"/>
              <a:t>Controller</a:t>
            </a:r>
            <a:r>
              <a:rPr dirty="0" spc="-35"/>
              <a:t> </a:t>
            </a:r>
            <a:r>
              <a:rPr dirty="0"/>
              <a:t>on</a:t>
            </a:r>
            <a:r>
              <a:rPr dirty="0" spc="-35"/>
              <a:t> </a:t>
            </a:r>
            <a:r>
              <a:rPr dirty="0"/>
              <a:t>Baugh</a:t>
            </a:r>
            <a:r>
              <a:rPr dirty="0" spc="-35"/>
              <a:t> </a:t>
            </a:r>
            <a:r>
              <a:rPr dirty="0" spc="-10"/>
              <a:t>Wooley</a:t>
            </a:r>
          </a:p>
          <a:p>
            <a:pPr marL="297815" indent="-28511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7815" algn="l"/>
              </a:tabLst>
            </a:pPr>
            <a:r>
              <a:rPr dirty="0" sz="1600" b="0">
                <a:latin typeface="Times New Roman"/>
                <a:cs typeface="Times New Roman"/>
              </a:rPr>
              <a:t>And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next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we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applied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our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unified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adaptive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system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on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little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more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complex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circuit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called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Baugh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Wooley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spc="-10" b="0">
                <a:latin typeface="Times New Roman"/>
                <a:cs typeface="Times New Roman"/>
              </a:rPr>
              <a:t>multiplier.</a:t>
            </a:r>
            <a:endParaRPr sz="1600">
              <a:latin typeface="Times New Roman"/>
              <a:cs typeface="Times New Roman"/>
            </a:endParaRPr>
          </a:p>
          <a:p>
            <a:pPr marL="298450" marR="9398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600" b="0">
                <a:latin typeface="Times New Roman"/>
                <a:cs typeface="Times New Roman"/>
              </a:rPr>
              <a:t>Here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we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saw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/>
              <a:t>68.6%</a:t>
            </a:r>
            <a:r>
              <a:rPr dirty="0" sz="1600" spc="-35"/>
              <a:t> </a:t>
            </a:r>
            <a:r>
              <a:rPr dirty="0" sz="1600"/>
              <a:t>reduction</a:t>
            </a:r>
            <a:r>
              <a:rPr dirty="0" sz="1600" spc="-35"/>
              <a:t> </a:t>
            </a:r>
            <a:r>
              <a:rPr dirty="0" sz="1600"/>
              <a:t>of</a:t>
            </a:r>
            <a:r>
              <a:rPr dirty="0" sz="1600" spc="-35"/>
              <a:t> </a:t>
            </a:r>
            <a:r>
              <a:rPr dirty="0" sz="1600"/>
              <a:t>power</a:t>
            </a:r>
            <a:r>
              <a:rPr dirty="0" sz="1600" spc="-35"/>
              <a:t> </a:t>
            </a:r>
            <a:r>
              <a:rPr dirty="0" sz="1600" b="0">
                <a:latin typeface="Times New Roman"/>
                <a:cs typeface="Times New Roman"/>
              </a:rPr>
              <a:t>when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the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unified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adaptive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system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algorithm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is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applied</a:t>
            </a:r>
            <a:r>
              <a:rPr dirty="0" sz="1600" spc="-4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on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Baugh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Wooley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multiplier</a:t>
            </a:r>
            <a:r>
              <a:rPr dirty="0" sz="1600" spc="-35" b="0">
                <a:latin typeface="Times New Roman"/>
                <a:cs typeface="Times New Roman"/>
              </a:rPr>
              <a:t> </a:t>
            </a:r>
            <a:r>
              <a:rPr dirty="0" sz="1600" spc="-25" b="0">
                <a:latin typeface="Times New Roman"/>
                <a:cs typeface="Times New Roman"/>
              </a:rPr>
              <a:t>and </a:t>
            </a:r>
            <a:r>
              <a:rPr dirty="0" sz="1600" b="0">
                <a:latin typeface="Times New Roman"/>
                <a:cs typeface="Times New Roman"/>
              </a:rPr>
              <a:t>compared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to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basic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clock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gating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on</a:t>
            </a:r>
            <a:r>
              <a:rPr dirty="0" sz="1600" spc="-25" b="0">
                <a:latin typeface="Times New Roman"/>
                <a:cs typeface="Times New Roman"/>
              </a:rPr>
              <a:t> </a:t>
            </a:r>
            <a:r>
              <a:rPr dirty="0" sz="1600" b="0">
                <a:latin typeface="Times New Roman"/>
                <a:cs typeface="Times New Roman"/>
              </a:rPr>
              <a:t>Baugh</a:t>
            </a:r>
            <a:r>
              <a:rPr dirty="0" sz="1600" spc="-30" b="0">
                <a:latin typeface="Times New Roman"/>
                <a:cs typeface="Times New Roman"/>
              </a:rPr>
              <a:t> </a:t>
            </a:r>
            <a:r>
              <a:rPr dirty="0" sz="1600" spc="-10" b="0">
                <a:latin typeface="Times New Roman"/>
                <a:cs typeface="Times New Roman"/>
              </a:rPr>
              <a:t>Wooley.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4864" y="382906"/>
            <a:ext cx="97447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Project</a:t>
            </a:r>
            <a:r>
              <a:rPr dirty="0" spc="-45"/>
              <a:t> </a:t>
            </a:r>
            <a:r>
              <a:rPr dirty="0"/>
              <a:t>Plan</a:t>
            </a:r>
            <a:r>
              <a:rPr dirty="0" spc="-45"/>
              <a:t> </a:t>
            </a:r>
            <a:r>
              <a:rPr dirty="0"/>
              <a:t>(Clearly</a:t>
            </a:r>
            <a:r>
              <a:rPr dirty="0" spc="-45"/>
              <a:t> </a:t>
            </a:r>
            <a:r>
              <a:rPr dirty="0"/>
              <a:t>mention</a:t>
            </a:r>
            <a:r>
              <a:rPr dirty="0" spc="-40"/>
              <a:t> </a:t>
            </a:r>
            <a:r>
              <a:rPr dirty="0"/>
              <a:t>milestone</a:t>
            </a:r>
            <a:r>
              <a:rPr dirty="0" spc="-45"/>
              <a:t> </a:t>
            </a:r>
            <a:r>
              <a:rPr dirty="0"/>
              <a:t>for</a:t>
            </a:r>
            <a:r>
              <a:rPr dirty="0" spc="-45"/>
              <a:t> </a:t>
            </a:r>
            <a:r>
              <a:rPr dirty="0"/>
              <a:t>objectives</a:t>
            </a:r>
            <a:r>
              <a:rPr dirty="0" spc="-40"/>
              <a:t> </a:t>
            </a:r>
            <a:r>
              <a:rPr dirty="0"/>
              <a:t>under</a:t>
            </a:r>
            <a:r>
              <a:rPr dirty="0" spc="-45"/>
              <a:t> </a:t>
            </a:r>
            <a:r>
              <a:rPr dirty="0"/>
              <a:t>each</a:t>
            </a:r>
            <a:r>
              <a:rPr dirty="0" spc="-45"/>
              <a:t> </a:t>
            </a:r>
            <a:r>
              <a:rPr dirty="0" spc="-10"/>
              <a:t>reviews)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pc="-30"/>
              <a:t>Dept</a:t>
            </a:r>
            <a:r>
              <a:rPr dirty="0" spc="-90"/>
              <a:t> </a:t>
            </a:r>
            <a:r>
              <a:rPr dirty="0" spc="-45"/>
              <a:t>EECE,</a:t>
            </a:r>
            <a:r>
              <a:rPr dirty="0" spc="-85"/>
              <a:t> </a:t>
            </a:r>
            <a:r>
              <a:rPr dirty="0" spc="-50"/>
              <a:t>GST</a:t>
            </a:r>
            <a:r>
              <a:rPr dirty="0" spc="-85"/>
              <a:t> </a:t>
            </a:r>
            <a:r>
              <a:rPr dirty="0" spc="-10"/>
              <a:t>Bengaluru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900">
              <a:lnSpc>
                <a:spcPts val="1410"/>
              </a:lnSpc>
            </a:pPr>
            <a:fld id="{81D60167-4931-47E6-BA6A-407CBD079E47}" type="slidenum">
              <a:rPr dirty="0" spc="-50"/>
              <a:t>2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519555">
              <a:lnSpc>
                <a:spcPct val="100000"/>
              </a:lnSpc>
              <a:spcBef>
                <a:spcPts val="100"/>
              </a:spcBef>
            </a:pPr>
            <a:r>
              <a:rPr dirty="0"/>
              <a:t>Literature</a:t>
            </a:r>
            <a:r>
              <a:rPr dirty="0" spc="-65"/>
              <a:t> </a:t>
            </a:r>
            <a:r>
              <a:rPr dirty="0" spc="-10"/>
              <a:t>Survey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11343" y="783573"/>
            <a:ext cx="11032490" cy="5269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Times New Roman"/>
                <a:cs typeface="Times New Roman"/>
              </a:rPr>
              <a:t>Key </a:t>
            </a:r>
            <a:r>
              <a:rPr dirty="0" sz="2000" spc="-10" b="1">
                <a:latin typeface="Times New Roman"/>
                <a:cs typeface="Times New Roman"/>
              </a:rPr>
              <a:t>Publications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latin typeface="Times New Roman"/>
                <a:cs typeface="Times New Roman"/>
              </a:rPr>
              <a:t>Power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Reduction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Through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RTL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Clock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Gating[1]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800">
                <a:latin typeface="Times New Roman"/>
                <a:cs typeface="Times New Roman"/>
              </a:rPr>
              <a:t>Validated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design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methodology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reducing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ASIC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power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using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RTL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gating</a:t>
            </a:r>
            <a:r>
              <a:rPr dirty="0" sz="1800" spc="-10" b="1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298450" marR="231775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800">
                <a:latin typeface="Times New Roman"/>
                <a:cs typeface="Times New Roman"/>
              </a:rPr>
              <a:t>Proved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RTL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gating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reduce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dynamic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current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consumption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by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72%(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280mA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78mA)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real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world </a:t>
            </a:r>
            <a:r>
              <a:rPr dirty="0" sz="1800">
                <a:latin typeface="Times New Roman"/>
                <a:cs typeface="Times New Roman"/>
              </a:rPr>
              <a:t>200K=gate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ASIC.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technique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was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most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effective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at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reducing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power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flipflops,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achieving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80%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reduction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area.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800">
                <a:latin typeface="Times New Roman"/>
                <a:cs typeface="Times New Roman"/>
              </a:rPr>
              <a:t>Found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RTL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gating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resulted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significant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6.75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cell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area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savings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eliminating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multiplexers.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Times New Roman"/>
                <a:cs typeface="Times New Roman"/>
              </a:rPr>
              <a:t>Enhanced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clock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gating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technique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for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power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optimization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in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SRAM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and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Sequential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circuit.[2]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paper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proposes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enhanced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gating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technique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using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latch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buffer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reduce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power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consumption.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aims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solve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common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issues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like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glitching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triggering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found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traditional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gating.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proposed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logic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achieves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power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consumption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1.065W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delay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6ns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sequential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circuit.</a:t>
            </a:r>
            <a:endParaRPr sz="180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significant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improvement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over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traditional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4-</a:t>
            </a:r>
            <a:r>
              <a:rPr dirty="0" sz="1800">
                <a:latin typeface="Times New Roman"/>
                <a:cs typeface="Times New Roman"/>
              </a:rPr>
              <a:t>bit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counter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without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gating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which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power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22.96W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and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delay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72ns.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Times New Roman"/>
                <a:cs typeface="Times New Roman"/>
              </a:rPr>
              <a:t>Implementation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of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adaptive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clock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gating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technique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for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Low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power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circuits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–</a:t>
            </a:r>
            <a:r>
              <a:rPr dirty="0" sz="1800" spc="-4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A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Review[3]</a:t>
            </a:r>
            <a:endParaRPr sz="1800">
              <a:latin typeface="Times New Roman"/>
              <a:cs typeface="Times New Roman"/>
            </a:endParaRPr>
          </a:p>
          <a:p>
            <a:pPr marL="298450" marR="80264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paper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reviews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various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gating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methods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concludes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adaptive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gating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most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robust technique.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compares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latch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based,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flip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flop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based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gate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based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gating,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finding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gate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based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method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most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efficient.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800">
                <a:latin typeface="Times New Roman"/>
                <a:cs typeface="Times New Roman"/>
              </a:rPr>
              <a:t>Case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study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showed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power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reduction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21.5%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random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flipflop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design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6%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3-</a:t>
            </a:r>
            <a:r>
              <a:rPr dirty="0" sz="1800">
                <a:latin typeface="Times New Roman"/>
                <a:cs typeface="Times New Roman"/>
              </a:rPr>
              <a:t>bit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counter.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concludes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that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amount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power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reduction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varies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depending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system’s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specific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activity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logic.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pc="-30"/>
              <a:t>Dept</a:t>
            </a:r>
            <a:r>
              <a:rPr dirty="0" spc="-90"/>
              <a:t> </a:t>
            </a:r>
            <a:r>
              <a:rPr dirty="0" spc="-45"/>
              <a:t>EECE,</a:t>
            </a:r>
            <a:r>
              <a:rPr dirty="0" spc="-85"/>
              <a:t> </a:t>
            </a:r>
            <a:r>
              <a:rPr dirty="0" spc="-50"/>
              <a:t>GST</a:t>
            </a:r>
            <a:r>
              <a:rPr dirty="0" spc="-85"/>
              <a:t> </a:t>
            </a:r>
            <a:r>
              <a:rPr dirty="0" spc="-10"/>
              <a:t>Bengaluru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8900">
              <a:lnSpc>
                <a:spcPts val="1410"/>
              </a:lnSpc>
            </a:pPr>
            <a:fld id="{81D60167-4931-47E6-BA6A-407CBD079E47}" type="slidenum">
              <a:rPr dirty="0" spc="-50"/>
              <a:t>2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57267" y="617054"/>
            <a:ext cx="10881995" cy="468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imes New Roman"/>
                <a:cs typeface="Times New Roman"/>
              </a:rPr>
              <a:t>Key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Resources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–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Whitepaper|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Application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Notes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|</a:t>
            </a:r>
            <a:r>
              <a:rPr dirty="0" sz="1800" spc="38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Datasheet|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Others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297815" algn="l"/>
              </a:tabLst>
            </a:pP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2"/>
              </a:rPr>
              <a:t>Arti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</a:rPr>
              <a:t>x</a:t>
            </a:r>
            <a:r>
              <a:rPr dirty="0" u="sng" sz="1800" spc="-15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2"/>
              </a:rPr>
              <a:t>–</a:t>
            </a:r>
            <a:r>
              <a:rPr dirty="0" u="sng" sz="1800" spc="-1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dirty="0" u="sng" sz="180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2"/>
              </a:rPr>
              <a:t>7</a:t>
            </a:r>
            <a:r>
              <a:rPr dirty="0" sz="1800" spc="-10">
                <a:solidFill>
                  <a:srgbClr val="0563C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datasheet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Times New Roman"/>
                <a:cs typeface="Times New Roman"/>
              </a:rPr>
              <a:t>Existing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Implementations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–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Products|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Opensource|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GitHub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spc="-25" b="1">
                <a:latin typeface="Times New Roman"/>
                <a:cs typeface="Times New Roman"/>
              </a:rPr>
              <a:t>etc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Times New Roman"/>
                <a:cs typeface="Times New Roman"/>
              </a:rPr>
              <a:t>1.</a:t>
            </a:r>
            <a:r>
              <a:rPr dirty="0" sz="1800" spc="415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Gate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based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clock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gating:</a:t>
            </a:r>
            <a:endParaRPr sz="1800">
              <a:latin typeface="Times New Roman"/>
              <a:cs typeface="Times New Roman"/>
            </a:endParaRPr>
          </a:p>
          <a:p>
            <a:pPr marL="298450" marR="106045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simplest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most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efficient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gating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techniques,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where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logic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gate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(such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AND,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OR,</a:t>
            </a:r>
            <a:r>
              <a:rPr dirty="0" sz="1800" spc="-25">
                <a:latin typeface="Times New Roman"/>
                <a:cs typeface="Times New Roman"/>
              </a:rPr>
              <a:t> or </a:t>
            </a:r>
            <a:r>
              <a:rPr dirty="0" sz="1800">
                <a:latin typeface="Times New Roman"/>
                <a:cs typeface="Times New Roman"/>
              </a:rPr>
              <a:t>NOR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gate)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used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control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signal.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design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simple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less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area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occupied</a:t>
            </a:r>
            <a:endParaRPr sz="1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Times New Roman"/>
              <a:buAutoNum type="arabicPeriod" startAt="2"/>
              <a:tabLst>
                <a:tab pos="241300" algn="l"/>
              </a:tabLst>
            </a:pPr>
            <a:r>
              <a:rPr dirty="0" sz="1800" spc="-10" b="1">
                <a:latin typeface="Times New Roman"/>
                <a:cs typeface="Times New Roman"/>
              </a:rPr>
              <a:t>Latch-</a:t>
            </a:r>
            <a:r>
              <a:rPr dirty="0" sz="1800" b="1">
                <a:latin typeface="Times New Roman"/>
                <a:cs typeface="Times New Roman"/>
              </a:rPr>
              <a:t>based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clock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gating:</a:t>
            </a:r>
            <a:endParaRPr sz="1800">
              <a:latin typeface="Times New Roman"/>
              <a:cs typeface="Times New Roman"/>
            </a:endParaRPr>
          </a:p>
          <a:p>
            <a:pPr lvl="1" marL="298450" marR="508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technique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uses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level-</a:t>
            </a:r>
            <a:r>
              <a:rPr dirty="0" sz="1800">
                <a:latin typeface="Times New Roman"/>
                <a:cs typeface="Times New Roman"/>
              </a:rPr>
              <a:t>sensitive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latch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controlling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element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clock.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avoids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glitches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good </a:t>
            </a:r>
            <a:r>
              <a:rPr dirty="0" sz="1800" spc="-10">
                <a:latin typeface="Times New Roman"/>
                <a:cs typeface="Times New Roman"/>
              </a:rPr>
              <a:t>performance,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but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long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sleep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period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cause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mismatch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delay.</a:t>
            </a:r>
            <a:endParaRPr sz="1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Times New Roman"/>
              <a:buAutoNum type="arabicPeriod" startAt="3"/>
              <a:tabLst>
                <a:tab pos="241300" algn="l"/>
              </a:tabLst>
            </a:pPr>
            <a:r>
              <a:rPr dirty="0" sz="1800" spc="-10" b="1">
                <a:latin typeface="Times New Roman"/>
                <a:cs typeface="Times New Roman"/>
              </a:rPr>
              <a:t>Flip-</a:t>
            </a:r>
            <a:r>
              <a:rPr dirty="0" sz="1800" b="1">
                <a:latin typeface="Times New Roman"/>
                <a:cs typeface="Times New Roman"/>
              </a:rPr>
              <a:t>flop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based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clock</a:t>
            </a:r>
            <a:r>
              <a:rPr dirty="0" sz="1800" spc="-10" b="1">
                <a:latin typeface="Times New Roman"/>
                <a:cs typeface="Times New Roman"/>
              </a:rPr>
              <a:t> gating:</a:t>
            </a:r>
            <a:endParaRPr sz="1800">
              <a:latin typeface="Times New Roman"/>
              <a:cs typeface="Times New Roman"/>
            </a:endParaRPr>
          </a:p>
          <a:p>
            <a:pPr lvl="1" marL="298450" marR="335915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method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uses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</a:t>
            </a:r>
            <a:r>
              <a:rPr dirty="0" sz="1800" spc="-20">
                <a:latin typeface="Times New Roman"/>
                <a:cs typeface="Times New Roman"/>
              </a:rPr>
              <a:t> edge-</a:t>
            </a:r>
            <a:r>
              <a:rPr dirty="0" sz="1800">
                <a:latin typeface="Times New Roman"/>
                <a:cs typeface="Times New Roman"/>
              </a:rPr>
              <a:t>triggered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flip-</a:t>
            </a:r>
            <a:r>
              <a:rPr dirty="0" sz="1800">
                <a:latin typeface="Times New Roman"/>
                <a:cs typeface="Times New Roman"/>
              </a:rPr>
              <a:t>flop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control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enable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pin.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Flip-</a:t>
            </a:r>
            <a:r>
              <a:rPr dirty="0" sz="1800">
                <a:latin typeface="Times New Roman"/>
                <a:cs typeface="Times New Roman"/>
              </a:rPr>
              <a:t>flop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based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gating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highly </a:t>
            </a:r>
            <a:r>
              <a:rPr dirty="0" sz="1800">
                <a:latin typeface="Times New Roman"/>
                <a:cs typeface="Times New Roman"/>
              </a:rPr>
              <a:t>preferred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due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high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power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consumption,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high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switching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activity,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large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area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usage.</a:t>
            </a:r>
            <a:endParaRPr sz="1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Times New Roman"/>
              <a:buAutoNum type="arabicPeriod" startAt="4"/>
              <a:tabLst>
                <a:tab pos="241300" algn="l"/>
              </a:tabLst>
            </a:pPr>
            <a:r>
              <a:rPr dirty="0" sz="1800" spc="-10" b="1">
                <a:latin typeface="Times New Roman"/>
                <a:cs typeface="Times New Roman"/>
              </a:rPr>
              <a:t>Synthesis-</a:t>
            </a:r>
            <a:r>
              <a:rPr dirty="0" sz="1800" b="1">
                <a:latin typeface="Times New Roman"/>
                <a:cs typeface="Times New Roman"/>
              </a:rPr>
              <a:t>based</a:t>
            </a:r>
            <a:r>
              <a:rPr dirty="0" sz="1800" spc="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clock</a:t>
            </a:r>
            <a:r>
              <a:rPr dirty="0" sz="1800" spc="10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gating:</a:t>
            </a:r>
            <a:endParaRPr sz="1800">
              <a:latin typeface="Times New Roman"/>
              <a:cs typeface="Times New Roman"/>
            </a:endParaRPr>
          </a:p>
          <a:p>
            <a:pPr lvl="1" marL="298450" marR="13081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widely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used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method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where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EDA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tools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automatically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insert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gating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reduce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pulses.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easy</a:t>
            </a:r>
            <a:r>
              <a:rPr dirty="0" sz="1800" spc="-25">
                <a:latin typeface="Times New Roman"/>
                <a:cs typeface="Times New Roman"/>
              </a:rPr>
              <a:t> to </a:t>
            </a:r>
            <a:r>
              <a:rPr dirty="0" sz="1800">
                <a:latin typeface="Times New Roman"/>
                <a:cs typeface="Times New Roman"/>
              </a:rPr>
              <a:t>implement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less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timing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constraints,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but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have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high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redundant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problem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consume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more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power </a:t>
            </a:r>
            <a:r>
              <a:rPr dirty="0" sz="1800">
                <a:latin typeface="Times New Roman"/>
                <a:cs typeface="Times New Roman"/>
              </a:rPr>
              <a:t>compared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other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techniques.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pc="-30"/>
              <a:t>Dept</a:t>
            </a:r>
            <a:r>
              <a:rPr dirty="0" spc="-90"/>
              <a:t> </a:t>
            </a:r>
            <a:r>
              <a:rPr dirty="0" spc="-45"/>
              <a:t>EECE,</a:t>
            </a:r>
            <a:r>
              <a:rPr dirty="0" spc="-85"/>
              <a:t> </a:t>
            </a:r>
            <a:r>
              <a:rPr dirty="0" spc="-50"/>
              <a:t>GST</a:t>
            </a:r>
            <a:r>
              <a:rPr dirty="0" spc="-85"/>
              <a:t> </a:t>
            </a:r>
            <a:r>
              <a:rPr dirty="0" spc="-10"/>
              <a:t>Bengaluru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35822" y="561637"/>
            <a:ext cx="9912350" cy="3317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AutoNum type="arabicPeriod" startAt="5"/>
              <a:tabLst>
                <a:tab pos="241300" algn="l"/>
              </a:tabLst>
            </a:pPr>
            <a:r>
              <a:rPr dirty="0" sz="1800" spc="-20" b="1">
                <a:latin typeface="Times New Roman"/>
                <a:cs typeface="Times New Roman"/>
              </a:rPr>
              <a:t>Data-</a:t>
            </a:r>
            <a:r>
              <a:rPr dirty="0" sz="1800" b="1">
                <a:latin typeface="Times New Roman"/>
                <a:cs typeface="Times New Roman"/>
              </a:rPr>
              <a:t>driven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based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clock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gating:</a:t>
            </a:r>
            <a:endParaRPr sz="1800">
              <a:latin typeface="Times New Roman"/>
              <a:cs typeface="Times New Roman"/>
            </a:endParaRPr>
          </a:p>
          <a:p>
            <a:pPr lvl="1" marL="298450" marR="24892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technique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blocks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signal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next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cycle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by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XOR-</a:t>
            </a:r>
            <a:r>
              <a:rPr dirty="0" sz="1800">
                <a:latin typeface="Times New Roman"/>
                <a:cs typeface="Times New Roman"/>
              </a:rPr>
              <a:t>ing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current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output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with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the </a:t>
            </a:r>
            <a:r>
              <a:rPr dirty="0" sz="1800">
                <a:latin typeface="Times New Roman"/>
                <a:cs typeface="Times New Roman"/>
              </a:rPr>
              <a:t>present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input.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consumes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less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power,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avoids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redundant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problem,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has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moderate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switching </a:t>
            </a:r>
            <a:r>
              <a:rPr dirty="0" sz="1800">
                <a:latin typeface="Times New Roman"/>
                <a:cs typeface="Times New Roman"/>
              </a:rPr>
              <a:t>activity,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but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its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implementation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10">
                <a:latin typeface="Times New Roman"/>
                <a:cs typeface="Times New Roman"/>
              </a:rPr>
              <a:t> difficult.</a:t>
            </a:r>
            <a:endParaRPr sz="1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Times New Roman"/>
              <a:buAutoNum type="arabicPeriod" startAt="6"/>
              <a:tabLst>
                <a:tab pos="241300" algn="l"/>
              </a:tabLst>
            </a:pPr>
            <a:r>
              <a:rPr dirty="0" sz="1800" spc="-20" b="1">
                <a:latin typeface="Times New Roman"/>
                <a:cs typeface="Times New Roman"/>
              </a:rPr>
              <a:t>Auto-</a:t>
            </a:r>
            <a:r>
              <a:rPr dirty="0" sz="1800" b="1">
                <a:latin typeface="Times New Roman"/>
                <a:cs typeface="Times New Roman"/>
              </a:rPr>
              <a:t>gated</a:t>
            </a:r>
            <a:r>
              <a:rPr dirty="0" sz="1800" spc="-2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clock</a:t>
            </a:r>
            <a:r>
              <a:rPr dirty="0" sz="1800" spc="-2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gating:</a:t>
            </a:r>
            <a:endParaRPr sz="1800">
              <a:latin typeface="Times New Roman"/>
              <a:cs typeface="Times New Roman"/>
            </a:endParaRPr>
          </a:p>
          <a:p>
            <a:pPr algn="just" lvl="1" marL="298450" marR="5080" indent="-285750">
              <a:lnSpc>
                <a:spcPct val="100000"/>
              </a:lnSpc>
              <a:buFont typeface="Arial"/>
              <a:buChar char="•"/>
              <a:tabLst>
                <a:tab pos="298450" algn="l"/>
                <a:tab pos="354965" algn="l"/>
              </a:tabLst>
            </a:pPr>
            <a:r>
              <a:rPr dirty="0" sz="1800">
                <a:latin typeface="Times New Roman"/>
                <a:cs typeface="Times New Roman"/>
              </a:rPr>
              <a:t>	This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method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uses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auto-</a:t>
            </a:r>
            <a:r>
              <a:rPr dirty="0" sz="1800">
                <a:latin typeface="Times New Roman"/>
                <a:cs typeface="Times New Roman"/>
              </a:rPr>
              <a:t>gated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flip-</a:t>
            </a:r>
            <a:r>
              <a:rPr dirty="0" sz="1800">
                <a:latin typeface="Times New Roman"/>
                <a:cs typeface="Times New Roman"/>
              </a:rPr>
              <a:t>flop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design.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easy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implement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less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redundant </a:t>
            </a:r>
            <a:r>
              <a:rPr dirty="0" sz="1800">
                <a:latin typeface="Times New Roman"/>
                <a:cs typeface="Times New Roman"/>
              </a:rPr>
              <a:t>problem,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but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high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switching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activity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high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timing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constraints.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only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gates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slave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latches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and </a:t>
            </a:r>
            <a:r>
              <a:rPr dirty="0" sz="1800">
                <a:latin typeface="Times New Roman"/>
                <a:cs typeface="Times New Roman"/>
              </a:rPr>
              <a:t>not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remaining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loads.</a:t>
            </a:r>
            <a:endParaRPr sz="1800">
              <a:latin typeface="Times New Roman"/>
              <a:cs typeface="Times New Roman"/>
            </a:endParaRPr>
          </a:p>
          <a:p>
            <a:pPr algn="just" marL="241300" indent="-228600">
              <a:lnSpc>
                <a:spcPct val="100000"/>
              </a:lnSpc>
              <a:buFont typeface="Times New Roman"/>
              <a:buAutoNum type="arabicPeriod" startAt="7"/>
              <a:tabLst>
                <a:tab pos="241300" algn="l"/>
              </a:tabLst>
            </a:pPr>
            <a:r>
              <a:rPr dirty="0" sz="1800" spc="-10" b="1">
                <a:latin typeface="Times New Roman"/>
                <a:cs typeface="Times New Roman"/>
              </a:rPr>
              <a:t>Look-</a:t>
            </a:r>
            <a:r>
              <a:rPr dirty="0" sz="1800" b="1">
                <a:latin typeface="Times New Roman"/>
                <a:cs typeface="Times New Roman"/>
              </a:rPr>
              <a:t>ahead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based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clock</a:t>
            </a:r>
            <a:r>
              <a:rPr dirty="0" sz="1800" spc="-10" b="1">
                <a:latin typeface="Times New Roman"/>
                <a:cs typeface="Times New Roman"/>
              </a:rPr>
              <a:t> gating:</a:t>
            </a:r>
            <a:endParaRPr sz="1800">
              <a:latin typeface="Times New Roman"/>
              <a:cs typeface="Times New Roman"/>
            </a:endParaRPr>
          </a:p>
          <a:p>
            <a:pPr algn="just" lvl="1" marL="298450" marR="107950" indent="-285750">
              <a:lnSpc>
                <a:spcPct val="100000"/>
              </a:lnSpc>
              <a:buFont typeface="Arial"/>
              <a:buChar char="•"/>
              <a:tabLst>
                <a:tab pos="298450" algn="l"/>
                <a:tab pos="354965" algn="l"/>
              </a:tabLst>
            </a:pPr>
            <a:r>
              <a:rPr dirty="0" sz="1800">
                <a:latin typeface="Times New Roman"/>
                <a:cs typeface="Times New Roman"/>
              </a:rPr>
              <a:t>	Similar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data-</a:t>
            </a:r>
            <a:r>
              <a:rPr dirty="0" sz="1800">
                <a:latin typeface="Times New Roman"/>
                <a:cs typeface="Times New Roman"/>
              </a:rPr>
              <a:t>driven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gating,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this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technique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stop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most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redundant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pulses.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preferred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-25">
                <a:latin typeface="Times New Roman"/>
                <a:cs typeface="Times New Roman"/>
              </a:rPr>
              <a:t> its </a:t>
            </a:r>
            <a:r>
              <a:rPr dirty="0" sz="1800">
                <a:latin typeface="Times New Roman"/>
                <a:cs typeface="Times New Roman"/>
              </a:rPr>
              <a:t>ability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avoid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tight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timing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constraints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easy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circuit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implementation.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also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consumes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less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power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less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switching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activity.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35822" y="6049091"/>
            <a:ext cx="1060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pc="-30"/>
              <a:t>Dept</a:t>
            </a:r>
            <a:r>
              <a:rPr dirty="0" spc="-90"/>
              <a:t> </a:t>
            </a:r>
            <a:r>
              <a:rPr dirty="0" spc="-45"/>
              <a:t>EECE,</a:t>
            </a:r>
            <a:r>
              <a:rPr dirty="0" spc="-85"/>
              <a:t> </a:t>
            </a:r>
            <a:r>
              <a:rPr dirty="0" spc="-50"/>
              <a:t>GST</a:t>
            </a:r>
            <a:r>
              <a:rPr dirty="0" spc="-85"/>
              <a:t> </a:t>
            </a:r>
            <a:r>
              <a:rPr dirty="0" spc="-10"/>
              <a:t>Bengaluru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012041" y="6567373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878787"/>
                </a:solidFill>
                <a:latin typeface="Times New Roman"/>
                <a:cs typeface="Times New Roman"/>
              </a:rPr>
              <a:t>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63089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Architecture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31008" y="815215"/>
            <a:ext cx="1960245" cy="544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imes New Roman"/>
                <a:cs typeface="Times New Roman"/>
              </a:rPr>
              <a:t>Structural</a:t>
            </a:r>
            <a:r>
              <a:rPr dirty="0" sz="1800" spc="-80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Diagram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latin typeface="Times New Roman"/>
                <a:cs typeface="Times New Roman"/>
              </a:rPr>
              <a:t>Block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Diagram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292710" y="784233"/>
            <a:ext cx="2152015" cy="544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imes New Roman"/>
                <a:cs typeface="Times New Roman"/>
              </a:rPr>
              <a:t>Behaviour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Diagram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latin typeface="Times New Roman"/>
                <a:cs typeface="Times New Roman"/>
              </a:rPr>
              <a:t>Flow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chart/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State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machine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292710" y="1303047"/>
            <a:ext cx="51898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Times New Roman"/>
                <a:cs typeface="Times New Roman"/>
              </a:rPr>
              <a:t>Resource</a:t>
            </a:r>
            <a:r>
              <a:rPr dirty="0" sz="1600" spc="-70">
                <a:latin typeface="Times New Roman"/>
                <a:cs typeface="Times New Roman"/>
              </a:rPr>
              <a:t> </a:t>
            </a:r>
            <a:r>
              <a:rPr dirty="0" sz="1600" spc="-50">
                <a:latin typeface="Times New Roman"/>
                <a:cs typeface="Times New Roman"/>
              </a:rPr>
              <a:t>- </a:t>
            </a:r>
            <a:r>
              <a:rPr dirty="0" u="sng" sz="1600" spc="-10">
                <a:solidFill>
                  <a:srgbClr val="0563C0"/>
                </a:solidFill>
                <a:uFill>
                  <a:solidFill>
                    <a:srgbClr val="0563C0"/>
                  </a:solidFill>
                </a:uFill>
                <a:latin typeface="Times New Roman"/>
                <a:cs typeface="Times New Roman"/>
                <a:hlinkClick r:id="rId2"/>
              </a:rPr>
              <a:t>https://www.lucidchart.com/pages/examples/uml_diagram_tool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2283" y="1465884"/>
            <a:ext cx="5204599" cy="37353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2733" y="1844103"/>
            <a:ext cx="5095862" cy="2978937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13135" y="5409018"/>
            <a:ext cx="3858260" cy="1141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1760" marR="508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Times New Roman"/>
                <a:cs typeface="Times New Roman"/>
              </a:rPr>
              <a:t>Schematic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diagram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of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full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adder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using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unified </a:t>
            </a:r>
            <a:r>
              <a:rPr dirty="0" sz="1600">
                <a:latin typeface="Times New Roman"/>
                <a:cs typeface="Times New Roman"/>
              </a:rPr>
              <a:t>adaptive</a:t>
            </a:r>
            <a:r>
              <a:rPr dirty="0" sz="1600" spc="-6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clock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gating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40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30">
                <a:solidFill>
                  <a:srgbClr val="7F7F7F"/>
                </a:solidFill>
                <a:latin typeface="Lucida Sans"/>
                <a:cs typeface="Lucida Sans"/>
              </a:rPr>
              <a:t>Dept</a:t>
            </a:r>
            <a:r>
              <a:rPr dirty="0" sz="1800" spc="-90">
                <a:solidFill>
                  <a:srgbClr val="7F7F7F"/>
                </a:solidFill>
                <a:latin typeface="Lucida Sans"/>
                <a:cs typeface="Lucida Sans"/>
              </a:rPr>
              <a:t> </a:t>
            </a:r>
            <a:r>
              <a:rPr dirty="0" sz="1800" spc="-45">
                <a:solidFill>
                  <a:srgbClr val="7F7F7F"/>
                </a:solidFill>
                <a:latin typeface="Lucida Sans"/>
                <a:cs typeface="Lucida Sans"/>
              </a:rPr>
              <a:t>EECE,</a:t>
            </a:r>
            <a:r>
              <a:rPr dirty="0" sz="1800" spc="-85">
                <a:solidFill>
                  <a:srgbClr val="7F7F7F"/>
                </a:solidFill>
                <a:latin typeface="Lucida Sans"/>
                <a:cs typeface="Lucida Sans"/>
              </a:rPr>
              <a:t> </a:t>
            </a:r>
            <a:r>
              <a:rPr dirty="0" sz="1800" spc="-50">
                <a:solidFill>
                  <a:srgbClr val="7F7F7F"/>
                </a:solidFill>
                <a:latin typeface="Lucida Sans"/>
                <a:cs typeface="Lucida Sans"/>
              </a:rPr>
              <a:t>GST</a:t>
            </a:r>
            <a:r>
              <a:rPr dirty="0" sz="1800" spc="-85">
                <a:solidFill>
                  <a:srgbClr val="7F7F7F"/>
                </a:solidFill>
                <a:latin typeface="Lucida Sans"/>
                <a:cs typeface="Lucida Sans"/>
              </a:rPr>
              <a:t> </a:t>
            </a:r>
            <a:r>
              <a:rPr dirty="0" sz="1800" spc="-10">
                <a:solidFill>
                  <a:srgbClr val="7F7F7F"/>
                </a:solidFill>
                <a:latin typeface="Lucida Sans"/>
                <a:cs typeface="Lucida Sans"/>
              </a:rPr>
              <a:t>Bengaluru</a:t>
            </a:r>
            <a:endParaRPr sz="1800">
              <a:latin typeface="Lucida Sans"/>
              <a:cs typeface="Lucida San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575107" y="4905235"/>
            <a:ext cx="45123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State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machine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diagram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–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shows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transitions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of </a:t>
            </a:r>
            <a:r>
              <a:rPr dirty="0" sz="1800">
                <a:latin typeface="Times New Roman"/>
                <a:cs typeface="Times New Roman"/>
              </a:rPr>
              <a:t>unified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adaptive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clock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gating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65238" y="255639"/>
            <a:ext cx="11327130" cy="6602730"/>
            <a:chOff x="865238" y="255639"/>
            <a:chExt cx="11327130" cy="66027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5063" y="6107760"/>
              <a:ext cx="1432864" cy="61408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238" y="255639"/>
              <a:ext cx="11326761" cy="660236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513135" y="5802744"/>
            <a:ext cx="8659495" cy="747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8478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Times New Roman"/>
                <a:cs typeface="Times New Roman"/>
              </a:rPr>
              <a:t>Schematic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diagram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of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Baugh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Wooley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using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unified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adaptive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clock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gating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dirty="0" sz="1800" spc="-30">
                <a:solidFill>
                  <a:srgbClr val="7F7F7F"/>
                </a:solidFill>
                <a:latin typeface="Lucida Sans"/>
                <a:cs typeface="Lucida Sans"/>
              </a:rPr>
              <a:t>Dept</a:t>
            </a:r>
            <a:r>
              <a:rPr dirty="0" sz="1800" spc="-90">
                <a:solidFill>
                  <a:srgbClr val="7F7F7F"/>
                </a:solidFill>
                <a:latin typeface="Lucida Sans"/>
                <a:cs typeface="Lucida Sans"/>
              </a:rPr>
              <a:t> </a:t>
            </a:r>
            <a:r>
              <a:rPr dirty="0" sz="1800" spc="-45">
                <a:solidFill>
                  <a:srgbClr val="7F7F7F"/>
                </a:solidFill>
                <a:latin typeface="Lucida Sans"/>
                <a:cs typeface="Lucida Sans"/>
              </a:rPr>
              <a:t>EECE,</a:t>
            </a:r>
            <a:r>
              <a:rPr dirty="0" sz="1800" spc="-85">
                <a:solidFill>
                  <a:srgbClr val="7F7F7F"/>
                </a:solidFill>
                <a:latin typeface="Lucida Sans"/>
                <a:cs typeface="Lucida Sans"/>
              </a:rPr>
              <a:t> </a:t>
            </a:r>
            <a:r>
              <a:rPr dirty="0" sz="1800" spc="-50">
                <a:solidFill>
                  <a:srgbClr val="7F7F7F"/>
                </a:solidFill>
                <a:latin typeface="Lucida Sans"/>
                <a:cs typeface="Lucida Sans"/>
              </a:rPr>
              <a:t>GST</a:t>
            </a:r>
            <a:r>
              <a:rPr dirty="0" sz="1800" spc="-85">
                <a:solidFill>
                  <a:srgbClr val="7F7F7F"/>
                </a:solidFill>
                <a:latin typeface="Lucida Sans"/>
                <a:cs typeface="Lucida Sans"/>
              </a:rPr>
              <a:t> </a:t>
            </a:r>
            <a:r>
              <a:rPr dirty="0" sz="1800" spc="-10">
                <a:solidFill>
                  <a:srgbClr val="7F7F7F"/>
                </a:solidFill>
                <a:latin typeface="Lucida Sans"/>
                <a:cs typeface="Lucida Sans"/>
              </a:rPr>
              <a:t>Bengaluru</a:t>
            </a:r>
            <a:endParaRPr sz="18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58900">
              <a:lnSpc>
                <a:spcPct val="100000"/>
              </a:lnSpc>
              <a:spcBef>
                <a:spcPts val="100"/>
              </a:spcBef>
            </a:pPr>
            <a:r>
              <a:rPr dirty="0"/>
              <a:t>Use</a:t>
            </a:r>
            <a:r>
              <a:rPr dirty="0" spc="-50"/>
              <a:t> </a:t>
            </a:r>
            <a:r>
              <a:rPr dirty="0"/>
              <a:t>Cases</a:t>
            </a:r>
            <a:r>
              <a:rPr dirty="0" spc="-45"/>
              <a:t> </a:t>
            </a:r>
            <a:r>
              <a:rPr dirty="0"/>
              <a:t>&amp;</a:t>
            </a:r>
            <a:r>
              <a:rPr dirty="0" spc="-50"/>
              <a:t> </a:t>
            </a:r>
            <a:r>
              <a:rPr dirty="0" spc="-10"/>
              <a:t>Testing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Use</a:t>
            </a:r>
            <a:r>
              <a:rPr dirty="0" spc="-10"/>
              <a:t> Cases</a:t>
            </a:r>
          </a:p>
          <a:p>
            <a:pPr marL="12700">
              <a:lnSpc>
                <a:spcPct val="100000"/>
              </a:lnSpc>
            </a:pPr>
            <a:r>
              <a:rPr dirty="0"/>
              <a:t>Use</a:t>
            </a:r>
            <a:r>
              <a:rPr dirty="0" spc="-25"/>
              <a:t> </a:t>
            </a:r>
            <a:r>
              <a:rPr dirty="0"/>
              <a:t>Case</a:t>
            </a:r>
            <a:r>
              <a:rPr dirty="0" spc="-20"/>
              <a:t> </a:t>
            </a:r>
            <a:r>
              <a:rPr dirty="0"/>
              <a:t>1:</a:t>
            </a:r>
            <a:r>
              <a:rPr dirty="0" spc="-25"/>
              <a:t> </a:t>
            </a:r>
            <a:r>
              <a:rPr dirty="0"/>
              <a:t>Active</a:t>
            </a:r>
            <a:r>
              <a:rPr dirty="0" spc="-20"/>
              <a:t> </a:t>
            </a:r>
            <a:r>
              <a:rPr dirty="0" spc="-10"/>
              <a:t>Operation</a:t>
            </a:r>
          </a:p>
          <a:p>
            <a:pPr marL="298450" marR="34925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b="0">
                <a:latin typeface="Times New Roman"/>
                <a:cs typeface="Times New Roman"/>
              </a:rPr>
              <a:t>System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spc="-10" b="0">
                <a:latin typeface="Times New Roman"/>
                <a:cs typeface="Times New Roman"/>
              </a:rPr>
              <a:t>continuously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receiving</a:t>
            </a:r>
            <a:r>
              <a:rPr dirty="0" spc="-3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valid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data</a:t>
            </a:r>
            <a:r>
              <a:rPr dirty="0" spc="-3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and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spc="-10" b="0">
                <a:latin typeface="Times New Roman"/>
                <a:cs typeface="Times New Roman"/>
              </a:rPr>
              <a:t>performing computations</a:t>
            </a:r>
          </a:p>
          <a:p>
            <a:pPr marL="298450" marR="10795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b="0">
                <a:latin typeface="Times New Roman"/>
                <a:cs typeface="Times New Roman"/>
              </a:rPr>
              <a:t>The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goal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is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to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verify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that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the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full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adder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performs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its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spc="-10" b="0">
                <a:latin typeface="Times New Roman"/>
                <a:cs typeface="Times New Roman"/>
              </a:rPr>
              <a:t>function </a:t>
            </a:r>
            <a:r>
              <a:rPr dirty="0" b="0">
                <a:latin typeface="Times New Roman"/>
                <a:cs typeface="Times New Roman"/>
              </a:rPr>
              <a:t>correctly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and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that</a:t>
            </a:r>
            <a:r>
              <a:rPr dirty="0" spc="-3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the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spc="-10" b="0">
                <a:latin typeface="Times New Roman"/>
                <a:cs typeface="Times New Roman"/>
              </a:rPr>
              <a:t>power-</a:t>
            </a:r>
            <a:r>
              <a:rPr dirty="0" b="0">
                <a:latin typeface="Times New Roman"/>
                <a:cs typeface="Times New Roman"/>
              </a:rPr>
              <a:t>saving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modes</a:t>
            </a:r>
            <a:r>
              <a:rPr dirty="0" spc="-3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are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not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spc="-10" b="0">
                <a:latin typeface="Times New Roman"/>
                <a:cs typeface="Times New Roman"/>
              </a:rPr>
              <a:t>triggered.</a:t>
            </a:r>
          </a:p>
          <a:p>
            <a:pPr marL="12700">
              <a:lnSpc>
                <a:spcPct val="100000"/>
              </a:lnSpc>
            </a:pPr>
            <a:r>
              <a:rPr dirty="0"/>
              <a:t>Use</a:t>
            </a:r>
            <a:r>
              <a:rPr dirty="0" spc="-20"/>
              <a:t> </a:t>
            </a:r>
            <a:r>
              <a:rPr dirty="0"/>
              <a:t>Case</a:t>
            </a:r>
            <a:r>
              <a:rPr dirty="0" spc="-20"/>
              <a:t> </a:t>
            </a:r>
            <a:r>
              <a:rPr dirty="0"/>
              <a:t>2:</a:t>
            </a:r>
            <a:r>
              <a:rPr dirty="0" spc="-20"/>
              <a:t> </a:t>
            </a:r>
            <a:r>
              <a:rPr dirty="0"/>
              <a:t>Short</a:t>
            </a:r>
            <a:r>
              <a:rPr dirty="0" spc="-20"/>
              <a:t> </a:t>
            </a:r>
            <a:r>
              <a:rPr dirty="0"/>
              <a:t>Idle</a:t>
            </a:r>
            <a:r>
              <a:rPr dirty="0" spc="-20"/>
              <a:t> </a:t>
            </a:r>
            <a:r>
              <a:rPr dirty="0" spc="-10"/>
              <a:t>Period</a:t>
            </a: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b="0">
                <a:latin typeface="Times New Roman"/>
                <a:cs typeface="Times New Roman"/>
              </a:rPr>
              <a:t>The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system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becomes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idle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for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short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period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of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spc="-10" b="0">
                <a:latin typeface="Times New Roman"/>
                <a:cs typeface="Times New Roman"/>
              </a:rPr>
              <a:t>time.</a:t>
            </a:r>
          </a:p>
          <a:p>
            <a:pPr algn="just" marL="298450" marR="72390" indent="-285750">
              <a:lnSpc>
                <a:spcPct val="100000"/>
              </a:lnSpc>
              <a:buFont typeface="Arial"/>
              <a:buChar char="•"/>
              <a:tabLst>
                <a:tab pos="298450" algn="l"/>
                <a:tab pos="300990" algn="l"/>
              </a:tabLst>
            </a:pPr>
            <a:r>
              <a:rPr dirty="0" b="0">
                <a:latin typeface="Times New Roman"/>
                <a:cs typeface="Times New Roman"/>
              </a:rPr>
              <a:t>	The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goal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is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to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verify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that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the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controller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enters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into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light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spc="-10" b="0">
                <a:latin typeface="Times New Roman"/>
                <a:cs typeface="Times New Roman"/>
              </a:rPr>
              <a:t>sleep </a:t>
            </a:r>
            <a:r>
              <a:rPr dirty="0" b="0">
                <a:latin typeface="Times New Roman"/>
                <a:cs typeface="Times New Roman"/>
              </a:rPr>
              <a:t>mode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by</a:t>
            </a:r>
            <a:r>
              <a:rPr dirty="0" spc="-3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gating</a:t>
            </a:r>
            <a:r>
              <a:rPr dirty="0" spc="-3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the</a:t>
            </a:r>
            <a:r>
              <a:rPr dirty="0" spc="-3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clock</a:t>
            </a:r>
            <a:r>
              <a:rPr dirty="0" spc="-3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and</a:t>
            </a:r>
            <a:r>
              <a:rPr dirty="0" spc="-3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holds</a:t>
            </a:r>
            <a:r>
              <a:rPr dirty="0" spc="-3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the</a:t>
            </a:r>
            <a:r>
              <a:rPr dirty="0" spc="-3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last</a:t>
            </a:r>
            <a:r>
              <a:rPr dirty="0" spc="-3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valid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spc="-10" b="0">
                <a:latin typeface="Times New Roman"/>
                <a:cs typeface="Times New Roman"/>
              </a:rPr>
              <a:t>output.</a:t>
            </a:r>
          </a:p>
          <a:p>
            <a:pPr algn="just" marL="12700">
              <a:lnSpc>
                <a:spcPct val="100000"/>
              </a:lnSpc>
            </a:pPr>
            <a:r>
              <a:rPr dirty="0"/>
              <a:t>Use</a:t>
            </a:r>
            <a:r>
              <a:rPr dirty="0" spc="-15"/>
              <a:t> </a:t>
            </a:r>
            <a:r>
              <a:rPr dirty="0"/>
              <a:t>Case</a:t>
            </a:r>
            <a:r>
              <a:rPr dirty="0" spc="-15"/>
              <a:t> </a:t>
            </a:r>
            <a:r>
              <a:rPr dirty="0"/>
              <a:t>3:</a:t>
            </a:r>
            <a:r>
              <a:rPr dirty="0" spc="-20"/>
              <a:t> </a:t>
            </a:r>
            <a:r>
              <a:rPr dirty="0"/>
              <a:t>Long</a:t>
            </a:r>
            <a:r>
              <a:rPr dirty="0" spc="-15"/>
              <a:t> </a:t>
            </a:r>
            <a:r>
              <a:rPr dirty="0"/>
              <a:t>Idle</a:t>
            </a:r>
            <a:r>
              <a:rPr dirty="0" spc="-15"/>
              <a:t> </a:t>
            </a:r>
            <a:r>
              <a:rPr dirty="0" spc="-10"/>
              <a:t>Period</a:t>
            </a:r>
          </a:p>
          <a:p>
            <a:pPr algn="just" marL="300990" indent="-288290">
              <a:lnSpc>
                <a:spcPct val="100000"/>
              </a:lnSpc>
              <a:buFont typeface="Arial"/>
              <a:buChar char="•"/>
              <a:tabLst>
                <a:tab pos="300990" algn="l"/>
              </a:tabLst>
            </a:pPr>
            <a:r>
              <a:rPr dirty="0" b="0">
                <a:latin typeface="Times New Roman"/>
                <a:cs typeface="Times New Roman"/>
              </a:rPr>
              <a:t>The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system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remains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idle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for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long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spc="-10" b="0">
                <a:latin typeface="Times New Roman"/>
                <a:cs typeface="Times New Roman"/>
              </a:rPr>
              <a:t>duration.</a:t>
            </a:r>
          </a:p>
          <a:p>
            <a:pPr algn="just" marL="298450" marR="5080" indent="-285750">
              <a:lnSpc>
                <a:spcPct val="100000"/>
              </a:lnSpc>
              <a:buFont typeface="Arial"/>
              <a:buChar char="•"/>
              <a:tabLst>
                <a:tab pos="298450" algn="l"/>
                <a:tab pos="300990" algn="l"/>
              </a:tabLst>
            </a:pPr>
            <a:r>
              <a:rPr dirty="0" b="0">
                <a:latin typeface="Times New Roman"/>
                <a:cs typeface="Times New Roman"/>
              </a:rPr>
              <a:t>	The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goal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is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to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verify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that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the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controller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enters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into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deep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spc="-10" b="0">
                <a:latin typeface="Times New Roman"/>
                <a:cs typeface="Times New Roman"/>
              </a:rPr>
              <a:t>sleep </a:t>
            </a:r>
            <a:r>
              <a:rPr dirty="0" b="0">
                <a:latin typeface="Times New Roman"/>
                <a:cs typeface="Times New Roman"/>
              </a:rPr>
              <a:t>mode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by</a:t>
            </a:r>
            <a:r>
              <a:rPr dirty="0" spc="-3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scaling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down</a:t>
            </a:r>
            <a:r>
              <a:rPr dirty="0" spc="-3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the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clock</a:t>
            </a:r>
            <a:r>
              <a:rPr dirty="0" spc="-3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frequency,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and</a:t>
            </a:r>
            <a:r>
              <a:rPr dirty="0" spc="-3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holds</a:t>
            </a:r>
            <a:r>
              <a:rPr dirty="0" spc="-3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the</a:t>
            </a:r>
            <a:r>
              <a:rPr dirty="0" spc="-35" b="0">
                <a:latin typeface="Times New Roman"/>
                <a:cs typeface="Times New Roman"/>
              </a:rPr>
              <a:t> </a:t>
            </a:r>
            <a:r>
              <a:rPr dirty="0" spc="-20" b="0">
                <a:latin typeface="Times New Roman"/>
                <a:cs typeface="Times New Roman"/>
              </a:rPr>
              <a:t>last </a:t>
            </a:r>
            <a:r>
              <a:rPr dirty="0" b="0">
                <a:latin typeface="Times New Roman"/>
                <a:cs typeface="Times New Roman"/>
              </a:rPr>
              <a:t>valid</a:t>
            </a:r>
            <a:r>
              <a:rPr dirty="0" spc="-40" b="0">
                <a:latin typeface="Times New Roman"/>
                <a:cs typeface="Times New Roman"/>
              </a:rPr>
              <a:t> </a:t>
            </a:r>
            <a:r>
              <a:rPr dirty="0" spc="-10" b="0">
                <a:latin typeface="Times New Roman"/>
                <a:cs typeface="Times New Roman"/>
              </a:rPr>
              <a:t>output.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336652" y="1130374"/>
            <a:ext cx="5573395" cy="465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Times New Roman"/>
                <a:cs typeface="Times New Roman"/>
              </a:rPr>
              <a:t>Test</a:t>
            </a:r>
            <a:r>
              <a:rPr dirty="0" sz="1600" spc="-20" b="1">
                <a:latin typeface="Times New Roman"/>
                <a:cs typeface="Times New Roman"/>
              </a:rPr>
              <a:t> Cases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latin typeface="Times New Roman"/>
                <a:cs typeface="Times New Roman"/>
              </a:rPr>
              <a:t>Test</a:t>
            </a:r>
            <a:r>
              <a:rPr dirty="0" sz="1600" spc="-2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Case</a:t>
            </a:r>
            <a:r>
              <a:rPr dirty="0" sz="1600" spc="-2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1:</a:t>
            </a:r>
            <a:r>
              <a:rPr dirty="0" sz="1600" spc="-2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Active</a:t>
            </a:r>
            <a:r>
              <a:rPr dirty="0" sz="1600" spc="-2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Mode</a:t>
            </a:r>
            <a:r>
              <a:rPr dirty="0" sz="1600" spc="-25" b="1">
                <a:latin typeface="Times New Roman"/>
                <a:cs typeface="Times New Roman"/>
              </a:rPr>
              <a:t> </a:t>
            </a:r>
            <a:r>
              <a:rPr dirty="0" sz="1600" spc="-10" b="1">
                <a:latin typeface="Times New Roman"/>
                <a:cs typeface="Times New Roman"/>
              </a:rPr>
              <a:t>Validation</a:t>
            </a:r>
            <a:endParaRPr sz="1600">
              <a:latin typeface="Times New Roman"/>
              <a:cs typeface="Times New Roman"/>
            </a:endParaRPr>
          </a:p>
          <a:p>
            <a:pPr marL="298450" marR="28194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600">
                <a:latin typeface="Times New Roman"/>
                <a:cs typeface="Times New Roman"/>
              </a:rPr>
              <a:t>To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confirm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full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adder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performs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its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calculations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accurately </a:t>
            </a:r>
            <a:r>
              <a:rPr dirty="0" sz="1600">
                <a:latin typeface="Times New Roman"/>
                <a:cs typeface="Times New Roman"/>
              </a:rPr>
              <a:t>when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system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is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active.</a:t>
            </a:r>
            <a:endParaRPr sz="1600">
              <a:latin typeface="Times New Roman"/>
              <a:cs typeface="Times New Roman"/>
            </a:endParaRPr>
          </a:p>
          <a:p>
            <a:pPr marL="298450" marR="297815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600">
                <a:latin typeface="Times New Roman"/>
                <a:cs typeface="Times New Roman"/>
              </a:rPr>
              <a:t>For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case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keep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data_valid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signal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as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high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and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apply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 spc="-25">
                <a:latin typeface="Times New Roman"/>
                <a:cs typeface="Times New Roman"/>
              </a:rPr>
              <a:t>the </a:t>
            </a:r>
            <a:r>
              <a:rPr dirty="0" sz="1600">
                <a:latin typeface="Times New Roman"/>
                <a:cs typeface="Times New Roman"/>
              </a:rPr>
              <a:t>sequence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of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changing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inputs.</a:t>
            </a:r>
            <a:endParaRPr sz="1600">
              <a:latin typeface="Times New Roman"/>
              <a:cs typeface="Times New Roman"/>
            </a:endParaRPr>
          </a:p>
          <a:p>
            <a:pPr marL="298450" marR="314325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Sum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and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Cout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outputs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will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update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correctly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with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small </a:t>
            </a:r>
            <a:r>
              <a:rPr dirty="0" sz="1600">
                <a:latin typeface="Times New Roman"/>
                <a:cs typeface="Times New Roman"/>
              </a:rPr>
              <a:t>delay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after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each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input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change.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latin typeface="Times New Roman"/>
                <a:cs typeface="Times New Roman"/>
              </a:rPr>
              <a:t>Test</a:t>
            </a:r>
            <a:r>
              <a:rPr dirty="0" sz="1600" spc="-2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Case</a:t>
            </a:r>
            <a:r>
              <a:rPr dirty="0" sz="1600" spc="-2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2:</a:t>
            </a:r>
            <a:r>
              <a:rPr dirty="0" sz="1600" spc="-2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Light</a:t>
            </a:r>
            <a:r>
              <a:rPr dirty="0" sz="1600" spc="-2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Sleep</a:t>
            </a:r>
            <a:r>
              <a:rPr dirty="0" sz="1600" spc="-2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/</a:t>
            </a:r>
            <a:r>
              <a:rPr dirty="0" sz="1600" spc="-2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Gating</a:t>
            </a:r>
            <a:r>
              <a:rPr dirty="0" sz="1600" spc="-25" b="1">
                <a:latin typeface="Times New Roman"/>
                <a:cs typeface="Times New Roman"/>
              </a:rPr>
              <a:t> </a:t>
            </a:r>
            <a:r>
              <a:rPr dirty="0" sz="1600" spc="-10" b="1">
                <a:latin typeface="Times New Roman"/>
                <a:cs typeface="Times New Roman"/>
              </a:rPr>
              <a:t>Validation</a:t>
            </a:r>
            <a:endParaRPr sz="1600">
              <a:latin typeface="Times New Roman"/>
              <a:cs typeface="Times New Roman"/>
            </a:endParaRPr>
          </a:p>
          <a:p>
            <a:pPr marL="298450" marR="18415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600">
                <a:latin typeface="Times New Roman"/>
                <a:cs typeface="Times New Roman"/>
              </a:rPr>
              <a:t>To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show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that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system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correctly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gates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clock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and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holds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 spc="-25">
                <a:latin typeface="Times New Roman"/>
                <a:cs typeface="Times New Roman"/>
              </a:rPr>
              <a:t>its </a:t>
            </a:r>
            <a:r>
              <a:rPr dirty="0" sz="1600">
                <a:latin typeface="Times New Roman"/>
                <a:cs typeface="Times New Roman"/>
              </a:rPr>
              <a:t>outputs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during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short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idle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period.</a:t>
            </a:r>
            <a:endParaRPr sz="16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600">
                <a:latin typeface="Times New Roman"/>
                <a:cs typeface="Times New Roman"/>
              </a:rPr>
              <a:t>For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this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case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keep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data_valid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signal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as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low.</a:t>
            </a:r>
            <a:endParaRPr sz="1600">
              <a:latin typeface="Times New Roman"/>
              <a:cs typeface="Times New Roman"/>
            </a:endParaRPr>
          </a:p>
          <a:p>
            <a:pPr marL="298450" marR="158115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Sum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and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Cout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outputs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hold</a:t>
            </a:r>
            <a:r>
              <a:rPr dirty="0" sz="1600" spc="-3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their</a:t>
            </a:r>
            <a:r>
              <a:rPr dirty="0" sz="1600" spc="-3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last</a:t>
            </a:r>
            <a:r>
              <a:rPr dirty="0" sz="1600" spc="-3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valid</a:t>
            </a:r>
            <a:r>
              <a:rPr dirty="0" sz="1600" spc="-3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values</a:t>
            </a:r>
            <a:r>
              <a:rPr dirty="0" sz="1600" spc="-25" b="1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and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25">
                <a:latin typeface="Times New Roman"/>
                <a:cs typeface="Times New Roman"/>
              </a:rPr>
              <a:t>do </a:t>
            </a:r>
            <a:r>
              <a:rPr dirty="0" sz="1600">
                <a:latin typeface="Times New Roman"/>
                <a:cs typeface="Times New Roman"/>
              </a:rPr>
              <a:t>not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change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latin typeface="Times New Roman"/>
                <a:cs typeface="Times New Roman"/>
              </a:rPr>
              <a:t>Test</a:t>
            </a:r>
            <a:r>
              <a:rPr dirty="0" sz="1600" spc="-1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Case</a:t>
            </a:r>
            <a:r>
              <a:rPr dirty="0" sz="1600" spc="-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3:</a:t>
            </a:r>
            <a:r>
              <a:rPr dirty="0" sz="1600" spc="-5" b="1">
                <a:latin typeface="Times New Roman"/>
                <a:cs typeface="Times New Roman"/>
              </a:rPr>
              <a:t> </a:t>
            </a:r>
            <a:r>
              <a:rPr dirty="0" sz="1600" spc="-10" b="1">
                <a:latin typeface="Times New Roman"/>
                <a:cs typeface="Times New Roman"/>
              </a:rPr>
              <a:t>Wake-</a:t>
            </a:r>
            <a:r>
              <a:rPr dirty="0" sz="1600" b="1">
                <a:latin typeface="Times New Roman"/>
                <a:cs typeface="Times New Roman"/>
              </a:rPr>
              <a:t>Up</a:t>
            </a:r>
            <a:r>
              <a:rPr dirty="0" sz="1600" spc="-5" b="1">
                <a:latin typeface="Times New Roman"/>
                <a:cs typeface="Times New Roman"/>
              </a:rPr>
              <a:t> </a:t>
            </a:r>
            <a:r>
              <a:rPr dirty="0" sz="1600" spc="-10" b="1">
                <a:latin typeface="Times New Roman"/>
                <a:cs typeface="Times New Roman"/>
              </a:rPr>
              <a:t>Validation</a:t>
            </a:r>
            <a:endParaRPr sz="160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600">
                <a:latin typeface="Times New Roman"/>
                <a:cs typeface="Times New Roman"/>
              </a:rPr>
              <a:t>To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prove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that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system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can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transition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back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to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Active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Mode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25">
                <a:latin typeface="Times New Roman"/>
                <a:cs typeface="Times New Roman"/>
              </a:rPr>
              <a:t>and </a:t>
            </a:r>
            <a:r>
              <a:rPr dirty="0" sz="1600">
                <a:latin typeface="Times New Roman"/>
                <a:cs typeface="Times New Roman"/>
              </a:rPr>
              <a:t>continue</a:t>
            </a:r>
            <a:r>
              <a:rPr dirty="0" sz="1600" spc="-6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processing</a:t>
            </a:r>
            <a:r>
              <a:rPr dirty="0" sz="1600" spc="-6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data</a:t>
            </a:r>
            <a:r>
              <a:rPr dirty="0" sz="1600" spc="-6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correctly</a:t>
            </a:r>
            <a:endParaRPr sz="16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600">
                <a:latin typeface="Times New Roman"/>
                <a:cs typeface="Times New Roman"/>
              </a:rPr>
              <a:t>After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sleep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mode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data_valid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is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again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high</a:t>
            </a:r>
            <a:r>
              <a:rPr dirty="0" sz="1600" spc="-10" b="1"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Sum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and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Cout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outputs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will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update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correctly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based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on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25">
                <a:latin typeface="Times New Roman"/>
                <a:cs typeface="Times New Roman"/>
              </a:rPr>
              <a:t>the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622401" y="5763335"/>
            <a:ext cx="9620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Times New Roman"/>
                <a:cs typeface="Times New Roman"/>
              </a:rPr>
              <a:t>new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inputs.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pc="-30"/>
              <a:t>Dept</a:t>
            </a:r>
            <a:r>
              <a:rPr dirty="0" spc="-90"/>
              <a:t> </a:t>
            </a:r>
            <a:r>
              <a:rPr dirty="0" spc="-45"/>
              <a:t>EECE,</a:t>
            </a:r>
            <a:r>
              <a:rPr dirty="0" spc="-85"/>
              <a:t> </a:t>
            </a:r>
            <a:r>
              <a:rPr dirty="0" spc="-50"/>
              <a:t>GST</a:t>
            </a:r>
            <a:r>
              <a:rPr dirty="0" spc="-85"/>
              <a:t> </a:t>
            </a:r>
            <a:r>
              <a:rPr dirty="0" spc="-10"/>
              <a:t>Bengaluru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1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2025-11-25T11:06:12Z</dcterms:created>
  <dcterms:modified xsi:type="dcterms:W3CDTF">2025-11-25T11:06:12Z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2025-11-25T00:00:00Z</vt:filetime>
  </property>
  <property fmtid="{D5CDD505-2E9C-101B-9397-08002B2CF9AE}" pid="3" name="Creator">
    <vt:lpwstr>www.smallpdf.com</vt:lpwstr>
  </property>
  <property fmtid="{D5CDD505-2E9C-101B-9397-08002B2CF9AE}" pid="4" name="LastSaved">
    <vt:filetime>2025-11-25T00:00:00Z</vt:filetime>
  </property>
  <property fmtid="{D5CDD505-2E9C-101B-9397-08002B2CF9AE}" pid="5" name="Producer">
    <vt:lpwstr>3-Heights(TM) PDF Security Shell 4.8.25.2 (http://www.pdf-tools.com)</vt:lpwstr>
  </property>
</Properties>
</file>